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Archivo Narrow"/>
      <p:regular r:id="rId51"/>
      <p:bold r:id="rId52"/>
      <p:italic r:id="rId53"/>
      <p:boldItalic r:id="rId54"/>
    </p:embeddedFont>
    <p:embeddedFont>
      <p:font typeface="Muli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087160D-ABA7-4C11-9591-CA8F8F95134C}">
  <a:tblStyle styleId="{5087160D-ABA7-4C11-9591-CA8F8F9513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ArchivoNarrow-regular.fntdata"/><Relationship Id="rId50" Type="http://schemas.openxmlformats.org/officeDocument/2006/relationships/slide" Target="slides/slide45.xml"/><Relationship Id="rId53" Type="http://schemas.openxmlformats.org/officeDocument/2006/relationships/font" Target="fonts/ArchivoNarrow-italic.fntdata"/><Relationship Id="rId52" Type="http://schemas.openxmlformats.org/officeDocument/2006/relationships/font" Target="fonts/ArchivoNarrow-bold.fntdata"/><Relationship Id="rId11" Type="http://schemas.openxmlformats.org/officeDocument/2006/relationships/slide" Target="slides/slide6.xml"/><Relationship Id="rId55" Type="http://schemas.openxmlformats.org/officeDocument/2006/relationships/font" Target="fonts/Muli-regular.fntdata"/><Relationship Id="rId10" Type="http://schemas.openxmlformats.org/officeDocument/2006/relationships/slide" Target="slides/slide5.xml"/><Relationship Id="rId54" Type="http://schemas.openxmlformats.org/officeDocument/2006/relationships/font" Target="fonts/ArchivoNarrow-boldItalic.fntdata"/><Relationship Id="rId13" Type="http://schemas.openxmlformats.org/officeDocument/2006/relationships/slide" Target="slides/slide8.xml"/><Relationship Id="rId57" Type="http://schemas.openxmlformats.org/officeDocument/2006/relationships/font" Target="fonts/Muli-italic.fntdata"/><Relationship Id="rId12" Type="http://schemas.openxmlformats.org/officeDocument/2006/relationships/slide" Target="slides/slide7.xml"/><Relationship Id="rId56" Type="http://schemas.openxmlformats.org/officeDocument/2006/relationships/font" Target="fonts/Muli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Muli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an ant walks at rate 1 unit per minute on a line of length 10. Another ant walks at the same rate on a line of length 5. In 10 minutes, a single layer of pheromone is deposited on the length 10 line, while a double layer of pheromone is deposited on the length 5 line (once out and back).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an ant walks at rate 1 unit per minute on a line of length 10. Another ant walks at the same rate on a line of length 5. In 10 minutes, a single layer of pheromone is deposited on the length 10 line, while a double layer of pheromone is deposited on the length 5 line (once out and back).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an ant walks at rate 1 unit per minute on a line of length 10. Another ant walks at the same rate on a line of length 5. In 10 minutes, a single layer of pheromone is deposited on the length 10 line, while a double layer of pheromone is deposited on the length 5 line (once out and back).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Say an ant walks at rate 1 unit per minute on a line of length 10. Another ant walks at the same rate on a line of length 5. In 10 minutes, a single layer of pheromone is deposited on the length 10 line, while a double layer of pheromone is deposited on the length 5 line (once out and back).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are relaxing our constraint that the ants can’t see by including HE(</a:t>
            </a:r>
            <a:r>
              <a:rPr i="1" lang="en"/>
              <a:t>r,s</a:t>
            </a:r>
            <a:r>
              <a:rPr lang="en"/>
              <a:t>)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Beta and gamma are weighting parameters for the visibility and the pheromone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q_0 is a random variable in uniform distribution [0,1]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First case is exploitation: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/>
              <a:t>some fraction of the time, don’t bother considering the probability distribution, just pick the best edge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Second case is biased exploration: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Consider the probability distribution (biased due to probabilities, but still allows exploration even if prob is low)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q_0 is a random variable in uniform distribution [0,1]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case is exploitation: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some fraction of the time, don’t bother considering the probability distribution, just pick the best edge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Second case is biased exploration: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Consider the probability distribution (biased due to probabilities, but still allows exploration even if prob is low)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q_0 is a random variable in uniform distribution [0,1]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case is exploitation: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some fraction of the time, don’t bother considering the probability distribution, just pick the best edge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Second case is biased exploration: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Consider the probability distribution (biased due to probabilities, but still allows exploration even if prob is low)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q_0 is a random variable in uniform distribution [0,1]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case is exploitation: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/>
              <a:t>some fraction of the time, don’t bother considering the probability distribution, just pick the best edge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Second case is biased exploration: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	Consider the probability distribution (biased due to probabilities, but still allows exploration even if prob is low)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TSP objective function: total sum of distances between cities in the order they are visited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Moving between two cities is independent of when in the journey the move is made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Local heuristic</a:t>
            </a:r>
          </a:p>
          <a:p>
            <a:pPr indent="-228600" lvl="1" marL="914400">
              <a:spcBef>
                <a:spcPts val="0"/>
              </a:spcBef>
              <a:buChar char="-"/>
            </a:pPr>
            <a:r>
              <a:rPr lang="en"/>
              <a:t>Know about the global system by knowing only about FAs directly neighboring the current FA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Only parasitic if you consider humans learning things out of textbooks parasitic, because they didn’t discover things for themselves but instead rely on other people who did it first.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 fact: Westinghouse promotes using computers because of space efficiency in control room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Shape 6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Shape 7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Shape 7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Shape 7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algorithm finds a solution → picks the next solution biased towards better solution (but not exclusively, otherwise it would always converge to a local max, but not a global max; notice that the global max is hit several times in the gif, but then it’s abandoned)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As temperature drops, the algorithm becomes less willing to “explore”; ideally it will still be considering the global max among its solutions, but it will now be less willing to leave that </a:t>
            </a:r>
            <a:r>
              <a:rPr lang="en"/>
              <a:t>global</a:t>
            </a:r>
            <a:r>
              <a:rPr lang="en"/>
              <a:t> max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NP-hard = non-deterministic, polynomial-time hardness, meaning at least as hard as the hardest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NP-hard = non-deterministic, polynomial-time hardness, meaning at least as hard as the hardest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" name="Shape 26"/>
          <p:cNvSpPr txBox="1"/>
          <p:nvPr>
            <p:ph idx="3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  <a:defRPr sz="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lphaLcPeriod"/>
              <a:defRPr sz="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romanLcPeriod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Archivo Narrow"/>
              <a:buNone/>
              <a:defRPr b="1" sz="2800">
                <a:solidFill>
                  <a:schemeClr val="dk1"/>
                </a:solidFill>
                <a:latin typeface="Archivo Narrow"/>
                <a:ea typeface="Archivo Narrow"/>
                <a:cs typeface="Archivo Narrow"/>
                <a:sym typeface="Archivo Narrow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Georgia"/>
              <a:buChar char="●"/>
              <a:defRPr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●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○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Georgia"/>
              <a:buChar char="■"/>
              <a:defRPr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.jpg"/><Relationship Id="rId5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jpg"/><Relationship Id="rId4" Type="http://schemas.openxmlformats.org/officeDocument/2006/relationships/hyperlink" Target="http://www.wise-uranium.org/eproj.html#RESENDEENR" TargetMode="External"/><Relationship Id="rId5" Type="http://schemas.openxmlformats.org/officeDocument/2006/relationships/hyperlink" Target="http://www.wise-uranium.org/eproj.html#RESENDEENR" TargetMode="External"/><Relationship Id="rId6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00120"/>
            <a:ext cx="8520602" cy="354326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2355588" y="948088"/>
            <a:ext cx="4009326" cy="400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9" name="Shape 139"/>
          <p:cNvSpPr txBox="1"/>
          <p:nvPr/>
        </p:nvSpPr>
        <p:spPr>
          <a:xfrm>
            <a:off x="889125" y="2033700"/>
            <a:ext cx="2864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Choose paths high   in pheromone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4860700" y="3170275"/>
            <a:ext cx="19938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Deposit Pheromone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5832750" y="1300375"/>
            <a:ext cx="2992500" cy="4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Georgia"/>
                <a:ea typeface="Georgia"/>
                <a:cs typeface="Georgia"/>
                <a:sym typeface="Georgia"/>
              </a:rPr>
              <a:t>Positive Feedback Loop</a:t>
            </a:r>
          </a:p>
        </p:txBody>
      </p:sp>
      <p:sp>
        <p:nvSpPr>
          <p:cNvPr id="142" name="Shape 142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 Colony Optimizations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48" name="Shape 148"/>
          <p:cNvSpPr txBox="1"/>
          <p:nvPr/>
        </p:nvSpPr>
        <p:spPr>
          <a:xfrm>
            <a:off x="3088850" y="4058200"/>
            <a:ext cx="7060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49" name="Shape 149"/>
          <p:cNvCxnSpPr/>
          <p:nvPr/>
        </p:nvCxnSpPr>
        <p:spPr>
          <a:xfrm flipH="1" rot="10800000">
            <a:off x="1579650" y="2291325"/>
            <a:ext cx="6486000" cy="1500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43825" y="1401650"/>
            <a:ext cx="1071950" cy="9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43825" y="2515025"/>
            <a:ext cx="1071950" cy="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Shape 152"/>
          <p:cNvSpPr txBox="1"/>
          <p:nvPr/>
        </p:nvSpPr>
        <p:spPr>
          <a:xfrm>
            <a:off x="6787650" y="448325"/>
            <a:ext cx="1684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  </a:t>
            </a: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=  0 min</a:t>
            </a: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sp>
        <p:nvSpPr>
          <p:cNvPr id="153" name="Shape 153"/>
          <p:cNvSpPr txBox="1"/>
          <p:nvPr>
            <p:ph idx="4294967295" type="title"/>
          </p:nvPr>
        </p:nvSpPr>
        <p:spPr>
          <a:xfrm>
            <a:off x="311700" y="368825"/>
            <a:ext cx="41358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 Colony Optimizations</a:t>
            </a:r>
          </a:p>
        </p:txBody>
      </p:sp>
      <p:sp>
        <p:nvSpPr>
          <p:cNvPr id="154" name="Shape 154"/>
          <p:cNvSpPr/>
          <p:nvPr/>
        </p:nvSpPr>
        <p:spPr>
          <a:xfrm rot="5400000">
            <a:off x="3502650" y="143800"/>
            <a:ext cx="2592000" cy="6534300"/>
          </a:xfrm>
          <a:prstGeom prst="arc">
            <a:avLst>
              <a:gd fmla="val 16200191" name="adj1"/>
              <a:gd fmla="val 5389145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0" name="Shape 160"/>
          <p:cNvSpPr txBox="1"/>
          <p:nvPr/>
        </p:nvSpPr>
        <p:spPr>
          <a:xfrm>
            <a:off x="3088850" y="4058200"/>
            <a:ext cx="7060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61" name="Shape 161"/>
          <p:cNvCxnSpPr/>
          <p:nvPr/>
        </p:nvCxnSpPr>
        <p:spPr>
          <a:xfrm flipH="1" rot="10800000">
            <a:off x="1579650" y="2291325"/>
            <a:ext cx="6486000" cy="15000"/>
          </a:xfrm>
          <a:prstGeom prst="straightConnector1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62" name="Shape 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13675" y="1401650"/>
            <a:ext cx="1071950" cy="9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188800" y="3656125"/>
            <a:ext cx="1071950" cy="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 Colony Optimizations</a:t>
            </a:r>
          </a:p>
        </p:txBody>
      </p:sp>
      <p:sp>
        <p:nvSpPr>
          <p:cNvPr id="165" name="Shape 165"/>
          <p:cNvSpPr/>
          <p:nvPr/>
        </p:nvSpPr>
        <p:spPr>
          <a:xfrm rot="5400000">
            <a:off x="3502650" y="143800"/>
            <a:ext cx="2592000" cy="6534300"/>
          </a:xfrm>
          <a:prstGeom prst="arc">
            <a:avLst>
              <a:gd fmla="val 16200191" name="adj1"/>
              <a:gd fmla="val 5299202" name="adj2"/>
            </a:avLst>
          </a:prstGeom>
          <a:noFill/>
          <a:ln cap="flat" cmpd="sng" w="2857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 rot="5400000">
            <a:off x="3502650" y="143800"/>
            <a:ext cx="2592000" cy="6534300"/>
          </a:xfrm>
          <a:prstGeom prst="arc">
            <a:avLst>
              <a:gd fmla="val 21517047" name="adj1"/>
              <a:gd fmla="val 5345504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6787650" y="448325"/>
            <a:ext cx="1684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  </a:t>
            </a: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=  5 min</a:t>
            </a: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5044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73" name="Shape 173"/>
          <p:cNvCxnSpPr/>
          <p:nvPr/>
        </p:nvCxnSpPr>
        <p:spPr>
          <a:xfrm flipH="1" rot="10800000">
            <a:off x="1579650" y="2291325"/>
            <a:ext cx="6486000" cy="15000"/>
          </a:xfrm>
          <a:prstGeom prst="straightConnector1">
            <a:avLst/>
          </a:prstGeom>
          <a:noFill/>
          <a:ln cap="flat" cmpd="sng" w="152400">
            <a:solidFill>
              <a:srgbClr val="43434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560" y="1401650"/>
            <a:ext cx="1071950" cy="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 Colony Optimizations</a:t>
            </a:r>
          </a:p>
        </p:txBody>
      </p:sp>
      <p:sp>
        <p:nvSpPr>
          <p:cNvPr id="176" name="Shape 176"/>
          <p:cNvSpPr/>
          <p:nvPr/>
        </p:nvSpPr>
        <p:spPr>
          <a:xfrm rot="5400000">
            <a:off x="3502650" y="143800"/>
            <a:ext cx="2592000" cy="6534300"/>
          </a:xfrm>
          <a:prstGeom prst="arc">
            <a:avLst>
              <a:gd fmla="val 16200191" name="adj1"/>
              <a:gd fmla="val 5378253" name="adj2"/>
            </a:avLst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00500" y="2552425"/>
            <a:ext cx="1071950" cy="97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Shape 178"/>
          <p:cNvSpPr txBox="1"/>
          <p:nvPr/>
        </p:nvSpPr>
        <p:spPr>
          <a:xfrm>
            <a:off x="6787650" y="448325"/>
            <a:ext cx="16848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" sz="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= 10 min</a:t>
            </a:r>
            <a:r>
              <a:rPr i="1"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4294967295"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Ant Colony Optimizations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399150" y="1132575"/>
            <a:ext cx="8345700" cy="39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 theory, this positive feedback loop should converge on the correct solution quickly.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>
              <a:spcBef>
                <a:spcPts val="0"/>
              </a:spcBef>
              <a:buNone/>
            </a:pPr>
            <a:r>
              <a:rPr b="1" lang="en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All ants will pick the shorter path.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There are some interesting results when this process is explored in detail, however.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1" lang="en" sz="24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github.com/mnegus01/ant-optimization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t/>
            </a:r>
            <a:endParaRPr b="1" i="1"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b="1" i="1"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22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413" y="4465675"/>
            <a:ext cx="2035175" cy="4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2" type="sldNum"/>
          </p:nvPr>
        </p:nvSpPr>
        <p:spPr>
          <a:xfrm>
            <a:off x="8472458" y="48918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cxnSp>
        <p:nvCxnSpPr>
          <p:cNvPr id="191" name="Shape 191"/>
          <p:cNvCxnSpPr/>
          <p:nvPr/>
        </p:nvCxnSpPr>
        <p:spPr>
          <a:xfrm>
            <a:off x="466925" y="1791525"/>
            <a:ext cx="7821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2" name="Shape 192"/>
          <p:cNvSpPr txBox="1"/>
          <p:nvPr/>
        </p:nvSpPr>
        <p:spPr>
          <a:xfrm>
            <a:off x="3999875" y="1246325"/>
            <a:ext cx="4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ant’s current city.</a:t>
            </a:r>
          </a:p>
        </p:txBody>
      </p:sp>
      <p:cxnSp>
        <p:nvCxnSpPr>
          <p:cNvPr id="193" name="Shape 193"/>
          <p:cNvCxnSpPr/>
          <p:nvPr/>
        </p:nvCxnSpPr>
        <p:spPr>
          <a:xfrm>
            <a:off x="466925" y="2520858"/>
            <a:ext cx="7821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4" name="Shape 194"/>
          <p:cNvSpPr txBox="1"/>
          <p:nvPr/>
        </p:nvSpPr>
        <p:spPr>
          <a:xfrm>
            <a:off x="3999875" y="1975409"/>
            <a:ext cx="4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next city in the tour.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75" y="1362163"/>
            <a:ext cx="152400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7038" y="2091247"/>
            <a:ext cx="142875" cy="16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Shape 197"/>
          <p:cNvCxnSpPr/>
          <p:nvPr/>
        </p:nvCxnSpPr>
        <p:spPr>
          <a:xfrm>
            <a:off x="466925" y="3250192"/>
            <a:ext cx="7821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98" name="Shape 198"/>
          <p:cNvSpPr txBox="1"/>
          <p:nvPr/>
        </p:nvSpPr>
        <p:spPr>
          <a:xfrm>
            <a:off x="3999875" y="2698022"/>
            <a:ext cx="4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list of cities still left for the ant to explore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3750" y="2709084"/>
            <a:ext cx="742950" cy="371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/>
          <p:nvPr/>
        </p:nvCxnSpPr>
        <p:spPr>
          <a:xfrm>
            <a:off x="466925" y="3979525"/>
            <a:ext cx="7821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1" name="Shape 201"/>
          <p:cNvSpPr txBox="1"/>
          <p:nvPr/>
        </p:nvSpPr>
        <p:spPr>
          <a:xfrm>
            <a:off x="3999875" y="3433111"/>
            <a:ext cx="4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pheromone currently on segment (</a:t>
            </a:r>
            <a:r>
              <a:rPr i="1"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r,s</a:t>
            </a: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</a:p>
        </p:txBody>
      </p:sp>
      <p:pic>
        <p:nvPicPr>
          <p:cNvPr id="202" name="Shape 2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500" y="3444173"/>
            <a:ext cx="11239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3999875" y="4162663"/>
            <a:ext cx="4222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The visibility of segment (</a:t>
            </a:r>
            <a:r>
              <a:rPr i="1"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r,s</a:t>
            </a: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)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7450" y="4173725"/>
            <a:ext cx="116205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Some definitions...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1" name="Shape 211"/>
          <p:cNvSpPr txBox="1"/>
          <p:nvPr>
            <p:ph type="title"/>
          </p:nvPr>
        </p:nvSpPr>
        <p:spPr>
          <a:xfrm>
            <a:off x="311700" y="1778775"/>
            <a:ext cx="8520600" cy="11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The Ant System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(AS)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(AS)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399075" y="1591850"/>
            <a:ext cx="82938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Probabilistically choose the next city. Pick the path maximizing the combo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Visibility (don’t go far away)</a:t>
            </a: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Pheromone (go where ants have gone before)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8" y="2881525"/>
            <a:ext cx="75914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99075" y="1093925"/>
            <a:ext cx="342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each ant, </a:t>
            </a:r>
            <a:r>
              <a:rPr b="1"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" name="Shape 221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7" name="Shape 227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cxnSp>
        <p:nvCxnSpPr>
          <p:cNvPr id="228" name="Shape 228"/>
          <p:cNvCxnSpPr/>
          <p:nvPr/>
        </p:nvCxnSpPr>
        <p:spPr>
          <a:xfrm flipH="1" rot="10800000">
            <a:off x="5774600" y="3587125"/>
            <a:ext cx="1140300" cy="7257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29" name="Shape 229"/>
          <p:cNvSpPr txBox="1"/>
          <p:nvPr/>
        </p:nvSpPr>
        <p:spPr>
          <a:xfrm>
            <a:off x="3339700" y="3972925"/>
            <a:ext cx="2612700" cy="6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  <a:latin typeface="Georgia"/>
                <a:ea typeface="Georgia"/>
                <a:cs typeface="Georgia"/>
                <a:sym typeface="Georgia"/>
              </a:rPr>
              <a:t>Evaluate combination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  <a:latin typeface="Georgia"/>
                <a:ea typeface="Georgia"/>
                <a:cs typeface="Georgia"/>
                <a:sym typeface="Georgia"/>
              </a:rPr>
              <a:t>for every unvisited 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0" name="Shape 230"/>
          <p:cNvCxnSpPr/>
          <p:nvPr/>
        </p:nvCxnSpPr>
        <p:spPr>
          <a:xfrm rot="10800000">
            <a:off x="4229825" y="3380875"/>
            <a:ext cx="145200" cy="6624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31" name="Shape 231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(AS)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99075" y="1591850"/>
            <a:ext cx="82938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Probabilistically choose the next city. Pick the path maximizing the combo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Visibility (don’t go far away)</a:t>
            </a: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Pheromone (go where ants have gone before)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8" y="2881525"/>
            <a:ext cx="75914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399075" y="1093925"/>
            <a:ext cx="342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each ant, </a:t>
            </a:r>
            <a:r>
              <a:rPr b="1"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0" name="Shape 240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3388450" y="4319788"/>
            <a:ext cx="261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  <a:latin typeface="Georgia"/>
                <a:ea typeface="Georgia"/>
                <a:cs typeface="Georgia"/>
                <a:sym typeface="Georgia"/>
              </a:rPr>
              <a:t>… and normalize</a:t>
            </a:r>
          </a:p>
        </p:txBody>
      </p:sp>
      <p:cxnSp>
        <p:nvCxnSpPr>
          <p:cNvPr id="242" name="Shape 242"/>
          <p:cNvCxnSpPr>
            <a:stCxn id="241" idx="0"/>
          </p:cNvCxnSpPr>
          <p:nvPr/>
        </p:nvCxnSpPr>
        <p:spPr>
          <a:xfrm rot="10800000">
            <a:off x="4447600" y="3801988"/>
            <a:ext cx="247200" cy="5178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43" name="Shape 24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(AS)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x="399075" y="1591850"/>
            <a:ext cx="8293800" cy="13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Probabilistically choose the next city. Pick the path maximizing the combo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Visibility (don’t go far away)</a:t>
            </a: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Pheromone (go where ants have gone before)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8" y="2881525"/>
            <a:ext cx="759142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399075" y="1093925"/>
            <a:ext cx="342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each ant, </a:t>
            </a:r>
            <a:r>
              <a:rPr b="1"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gra1.jpg" id="67" name="Shape 67"/>
          <p:cNvPicPr preferRelativeResize="0"/>
          <p:nvPr/>
        </p:nvPicPr>
        <p:blipFill rotWithShape="1">
          <a:blip r:embed="rId3">
            <a:alphaModFix/>
          </a:blip>
          <a:srcRect b="10354" l="0" r="0" t="0"/>
          <a:stretch/>
        </p:blipFill>
        <p:spPr>
          <a:xfrm>
            <a:off x="828451" y="-54100"/>
            <a:ext cx="7487099" cy="52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065156" y="4322431"/>
            <a:ext cx="28719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>
                <a:latin typeface="Archivo Narrow"/>
                <a:ea typeface="Archivo Narrow"/>
                <a:cs typeface="Archivo Narrow"/>
                <a:sym typeface="Archivo Narrow"/>
              </a:rPr>
              <a:t>Angra 1 and 2</a:t>
            </a:r>
            <a:br>
              <a:rPr b="1" lang="en" sz="24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2400">
                <a:latin typeface="Archivo Narrow"/>
                <a:ea typeface="Archivo Narrow"/>
                <a:cs typeface="Archivo Narrow"/>
                <a:sym typeface="Archivo Narrow"/>
              </a:rPr>
              <a:t>Rio de Janeiro, Brazil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047750" y="4305025"/>
            <a:ext cx="28719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Angra </a:t>
            </a:r>
            <a:r>
              <a:rPr b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1</a:t>
            </a:r>
            <a:r>
              <a:rPr b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 and 2</a:t>
            </a:r>
            <a:br>
              <a:rPr b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Rio de Janeiro, Brazil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52" name="Shape 252"/>
          <p:cNvSpPr txBox="1"/>
          <p:nvPr/>
        </p:nvSpPr>
        <p:spPr>
          <a:xfrm>
            <a:off x="399075" y="1591850"/>
            <a:ext cx="82938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Probabilistically choose the next city. Pick the path maximizing the combo of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Visibility (don’t go far away)</a:t>
            </a:r>
          </a:p>
          <a:p>
            <a:pPr indent="-342900" lvl="0" marL="22860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Pheromone (go where ants have gone before)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53" name="Shape 253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38" y="2881525"/>
            <a:ext cx="7591425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>
            <a:stCxn id="256" idx="1"/>
          </p:cNvCxnSpPr>
          <p:nvPr/>
        </p:nvCxnSpPr>
        <p:spPr>
          <a:xfrm rot="10800000">
            <a:off x="2819800" y="4285875"/>
            <a:ext cx="552000" cy="2601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6" name="Shape 256"/>
          <p:cNvSpPr txBox="1"/>
          <p:nvPr/>
        </p:nvSpPr>
        <p:spPr>
          <a:xfrm>
            <a:off x="3371800" y="4316475"/>
            <a:ext cx="2992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">
                <a:solidFill>
                  <a:srgbClr val="A61C00"/>
                </a:solidFill>
                <a:latin typeface="Georgia"/>
                <a:ea typeface="Georgia"/>
                <a:cs typeface="Georgia"/>
                <a:sym typeface="Georgia"/>
              </a:rPr>
              <a:t>The city’s already been visited.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57" name="Shape 257"/>
          <p:cNvCxnSpPr>
            <a:stCxn id="256" idx="3"/>
          </p:cNvCxnSpPr>
          <p:nvPr/>
        </p:nvCxnSpPr>
        <p:spPr>
          <a:xfrm flipH="1" rot="10800000">
            <a:off x="6364300" y="4317075"/>
            <a:ext cx="840900" cy="228900"/>
          </a:xfrm>
          <a:prstGeom prst="straightConnector1">
            <a:avLst/>
          </a:prstGeom>
          <a:noFill/>
          <a:ln cap="flat" cmpd="sng" w="28575">
            <a:solidFill>
              <a:srgbClr val="A61C00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258" name="Shape 25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(AS)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399075" y="1093925"/>
            <a:ext cx="342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each ant, </a:t>
            </a:r>
            <a:r>
              <a:rPr b="1"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5" name="Shape 265"/>
          <p:cNvSpPr txBox="1"/>
          <p:nvPr/>
        </p:nvSpPr>
        <p:spPr>
          <a:xfrm>
            <a:off x="399075" y="1744250"/>
            <a:ext cx="77454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Update the pheromone at each point of the path.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Consider pheromone evaporation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Deposit pheromone on path </a:t>
            </a:r>
            <a:r>
              <a:rPr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 → s </a:t>
            </a: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from each ant on that route</a:t>
            </a:r>
          </a:p>
        </p:txBody>
      </p:sp>
      <p:sp>
        <p:nvSpPr>
          <p:cNvPr id="266" name="Shape 266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sp>
        <p:nvSpPr>
          <p:cNvPr id="267" name="Shape 26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(AS)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399075" y="1093925"/>
            <a:ext cx="34266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After completing the tour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311700" y="1778775"/>
            <a:ext cx="8520600" cy="11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The Ant Colony System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(ACS)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 txBox="1"/>
          <p:nvPr/>
        </p:nvSpPr>
        <p:spPr>
          <a:xfrm>
            <a:off x="399075" y="1668050"/>
            <a:ext cx="7745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Use a state transition rule, in addition to a probabilistic distribution, to determine the next city.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1" name="Shape 281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sp>
        <p:nvSpPr>
          <p:cNvPr id="282" name="Shape 282"/>
          <p:cNvSpPr txBox="1"/>
          <p:nvPr/>
        </p:nvSpPr>
        <p:spPr>
          <a:xfrm>
            <a:off x="399075" y="1093925"/>
            <a:ext cx="21201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each ant, </a:t>
            </a:r>
            <a:r>
              <a:rPr b="1"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Colony System (ACS)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37" y="2615412"/>
            <a:ext cx="6572976" cy="9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399075" y="3646125"/>
            <a:ext cx="68766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is the same probability distribution as before. </a:t>
            </a:r>
          </a:p>
        </p:txBody>
      </p:sp>
      <p:sp>
        <p:nvSpPr>
          <p:cNvPr id="286" name="Shape 286"/>
          <p:cNvSpPr/>
          <p:nvPr/>
        </p:nvSpPr>
        <p:spPr>
          <a:xfrm>
            <a:off x="7671825" y="2622950"/>
            <a:ext cx="414600" cy="518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7" name="Shape 287"/>
          <p:cNvPicPr preferRelativeResize="0"/>
          <p:nvPr/>
        </p:nvPicPr>
        <p:blipFill rotWithShape="1">
          <a:blip r:embed="rId3">
            <a:alphaModFix/>
          </a:blip>
          <a:srcRect b="45513" l="95652" r="0" t="14301"/>
          <a:stretch/>
        </p:blipFill>
        <p:spPr>
          <a:xfrm>
            <a:off x="7671825" y="2685351"/>
            <a:ext cx="285775" cy="393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3" name="Shape 293"/>
          <p:cNvSpPr txBox="1"/>
          <p:nvPr/>
        </p:nvSpPr>
        <p:spPr>
          <a:xfrm>
            <a:off x="487275" y="3379925"/>
            <a:ext cx="6407100" cy="11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For both pheromone updates: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Consider pheromone evaporation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Georgia"/>
              <a:buChar char="●"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Deposit pheromone on path </a:t>
            </a:r>
            <a:r>
              <a:rPr i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 → s</a:t>
            </a:r>
          </a:p>
        </p:txBody>
      </p:sp>
      <p:sp>
        <p:nvSpPr>
          <p:cNvPr id="294" name="Shape 294"/>
          <p:cNvSpPr txBox="1"/>
          <p:nvPr>
            <p:ph idx="2" type="body"/>
          </p:nvPr>
        </p:nvSpPr>
        <p:spPr>
          <a:xfrm>
            <a:off x="311700" y="4815625"/>
            <a:ext cx="8293800" cy="353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Dorigo, M., Maniezzo, V., Coloni, A. “Ant System: Optimization by a Colony of Cooperating Agents.” </a:t>
            </a:r>
            <a:r>
              <a:rPr i="1" lang="en" sz="800"/>
              <a:t>IEEE Transactions on Systems, Man, and Cybernetics–Part B.</a:t>
            </a:r>
            <a:r>
              <a:rPr lang="en" sz="800"/>
              <a:t> 1996.</a:t>
            </a:r>
          </a:p>
        </p:txBody>
      </p:sp>
      <p:sp>
        <p:nvSpPr>
          <p:cNvPr id="295" name="Shape 295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Ant System (ACS)</a:t>
            </a:r>
          </a:p>
        </p:txBody>
      </p:sp>
      <p:sp>
        <p:nvSpPr>
          <p:cNvPr id="296" name="Shape 296"/>
          <p:cNvSpPr txBox="1"/>
          <p:nvPr/>
        </p:nvSpPr>
        <p:spPr>
          <a:xfrm>
            <a:off x="399075" y="2236925"/>
            <a:ext cx="80733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After completing the tour						</a:t>
            </a:r>
          </a:p>
        </p:txBody>
      </p:sp>
      <p:sp>
        <p:nvSpPr>
          <p:cNvPr id="297" name="Shape 297"/>
          <p:cNvSpPr txBox="1"/>
          <p:nvPr/>
        </p:nvSpPr>
        <p:spPr>
          <a:xfrm>
            <a:off x="399075" y="1093925"/>
            <a:ext cx="62775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After completing a transition (between cities)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Shape 298"/>
          <p:cNvSpPr txBox="1"/>
          <p:nvPr/>
        </p:nvSpPr>
        <p:spPr>
          <a:xfrm>
            <a:off x="399075" y="1515650"/>
            <a:ext cx="8475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Apply a local pheromone update to each traversed path.			   </a:t>
            </a:r>
            <a:r>
              <a:rPr b="1" lang="en" sz="18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LOCAL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99075" y="2692250"/>
            <a:ext cx="84753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Update the pheromone at each point of the </a:t>
            </a: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only the best </a:t>
            </a: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path.	</a:t>
            </a:r>
            <a:r>
              <a:rPr b="1"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n" sz="180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GLOBAL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05" name="Shape 305"/>
          <p:cNvSpPr txBox="1"/>
          <p:nvPr>
            <p:ph type="title"/>
          </p:nvPr>
        </p:nvSpPr>
        <p:spPr>
          <a:xfrm>
            <a:off x="311700" y="1778775"/>
            <a:ext cx="8520600" cy="1196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/>
              <a:t>Artificial </a:t>
            </a:r>
            <a:r>
              <a:rPr lang="en" sz="4800"/>
              <a:t>Ant Colony Networks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/>
              <a:t>(AACN)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1" name="Shape 311"/>
          <p:cNvSpPr txBox="1"/>
          <p:nvPr/>
        </p:nvSpPr>
        <p:spPr>
          <a:xfrm>
            <a:off x="2328600" y="4576525"/>
            <a:ext cx="4302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Progress is shared among the colonies.</a:t>
            </a:r>
          </a:p>
        </p:txBody>
      </p:sp>
      <p:sp>
        <p:nvSpPr>
          <p:cNvPr id="312" name="Shape 31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Artificial Ant Colony Networks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178650" y="898175"/>
            <a:ext cx="8602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Ant “colonies” search independently for solutions, and are implemented in parallel. 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3205050" y="1832024"/>
            <a:ext cx="2549700" cy="23217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FFFFFF"/>
          </a:solidFill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5" name="Shape 315"/>
          <p:cNvGrpSpPr/>
          <p:nvPr/>
        </p:nvGrpSpPr>
        <p:grpSpPr>
          <a:xfrm>
            <a:off x="4058400" y="1414676"/>
            <a:ext cx="843000" cy="812700"/>
            <a:chOff x="4058400" y="1414676"/>
            <a:chExt cx="843000" cy="812700"/>
          </a:xfrm>
        </p:grpSpPr>
        <p:sp>
          <p:nvSpPr>
            <p:cNvPr id="316" name="Shape 316"/>
            <p:cNvSpPr/>
            <p:nvPr/>
          </p:nvSpPr>
          <p:spPr>
            <a:xfrm>
              <a:off x="4058400" y="1414676"/>
              <a:ext cx="843000" cy="8127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17" name="Shape 317"/>
            <p:cNvPicPr preferRelativeResize="0"/>
            <p:nvPr/>
          </p:nvPicPr>
          <p:blipFill rotWithShape="1">
            <a:blip r:embed="rId3">
              <a:alphaModFix amt="50000"/>
            </a:blip>
            <a:srcRect b="0" l="30260" r="0" t="23931"/>
            <a:stretch/>
          </p:blipFill>
          <p:spPr>
            <a:xfrm rot="1319165">
              <a:off x="4269675" y="1534676"/>
              <a:ext cx="420445" cy="5727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18" name="Shape 318"/>
          <p:cNvCxnSpPr>
            <a:stCxn id="314" idx="1"/>
            <a:endCxn id="314" idx="5"/>
          </p:cNvCxnSpPr>
          <p:nvPr/>
        </p:nvCxnSpPr>
        <p:spPr>
          <a:xfrm>
            <a:off x="3205053" y="2718832"/>
            <a:ext cx="2549700" cy="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19" name="Shape 319"/>
          <p:cNvCxnSpPr>
            <a:stCxn id="314" idx="2"/>
            <a:endCxn id="314" idx="5"/>
          </p:cNvCxnSpPr>
          <p:nvPr/>
        </p:nvCxnSpPr>
        <p:spPr>
          <a:xfrm flipH="1" rot="10800000">
            <a:off x="3692001" y="2718818"/>
            <a:ext cx="2062800" cy="14349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20" name="Shape 320"/>
          <p:cNvCxnSpPr>
            <a:stCxn id="314" idx="4"/>
            <a:endCxn id="314" idx="1"/>
          </p:cNvCxnSpPr>
          <p:nvPr/>
        </p:nvCxnSpPr>
        <p:spPr>
          <a:xfrm rot="10800000">
            <a:off x="3204999" y="2718818"/>
            <a:ext cx="2062800" cy="1434900"/>
          </a:xfrm>
          <a:prstGeom prst="straightConnector1">
            <a:avLst/>
          </a:prstGeom>
          <a:noFill/>
          <a:ln cap="flat" cmpd="sng" w="76200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321" name="Shape 321"/>
          <p:cNvGrpSpPr/>
          <p:nvPr/>
        </p:nvGrpSpPr>
        <p:grpSpPr>
          <a:xfrm>
            <a:off x="5267800" y="2314576"/>
            <a:ext cx="843000" cy="812700"/>
            <a:chOff x="4058400" y="1414676"/>
            <a:chExt cx="843000" cy="812700"/>
          </a:xfrm>
        </p:grpSpPr>
        <p:sp>
          <p:nvSpPr>
            <p:cNvPr id="322" name="Shape 322"/>
            <p:cNvSpPr/>
            <p:nvPr/>
          </p:nvSpPr>
          <p:spPr>
            <a:xfrm>
              <a:off x="4058400" y="1414676"/>
              <a:ext cx="843000" cy="8127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23" name="Shape 323"/>
            <p:cNvPicPr preferRelativeResize="0"/>
            <p:nvPr/>
          </p:nvPicPr>
          <p:blipFill rotWithShape="1">
            <a:blip r:embed="rId3">
              <a:alphaModFix amt="50000"/>
            </a:blip>
            <a:srcRect b="0" l="30260" r="0" t="23931"/>
            <a:stretch/>
          </p:blipFill>
          <p:spPr>
            <a:xfrm rot="1319165">
              <a:off x="4269675" y="1534676"/>
              <a:ext cx="420445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Shape 324"/>
          <p:cNvGrpSpPr/>
          <p:nvPr/>
        </p:nvGrpSpPr>
        <p:grpSpPr>
          <a:xfrm>
            <a:off x="4768075" y="3698751"/>
            <a:ext cx="843000" cy="812700"/>
            <a:chOff x="4058400" y="1414676"/>
            <a:chExt cx="843000" cy="812700"/>
          </a:xfrm>
        </p:grpSpPr>
        <p:sp>
          <p:nvSpPr>
            <p:cNvPr id="325" name="Shape 325"/>
            <p:cNvSpPr/>
            <p:nvPr/>
          </p:nvSpPr>
          <p:spPr>
            <a:xfrm>
              <a:off x="4058400" y="1414676"/>
              <a:ext cx="843000" cy="8127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26" name="Shape 326"/>
            <p:cNvPicPr preferRelativeResize="0"/>
            <p:nvPr/>
          </p:nvPicPr>
          <p:blipFill rotWithShape="1">
            <a:blip r:embed="rId3">
              <a:alphaModFix amt="50000"/>
            </a:blip>
            <a:srcRect b="0" l="30260" r="0" t="23931"/>
            <a:stretch/>
          </p:blipFill>
          <p:spPr>
            <a:xfrm rot="1319165">
              <a:off x="4269675" y="1534676"/>
              <a:ext cx="420445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Shape 327"/>
          <p:cNvGrpSpPr/>
          <p:nvPr/>
        </p:nvGrpSpPr>
        <p:grpSpPr>
          <a:xfrm>
            <a:off x="3215400" y="3763826"/>
            <a:ext cx="843000" cy="812700"/>
            <a:chOff x="4058400" y="1414676"/>
            <a:chExt cx="843000" cy="812700"/>
          </a:xfrm>
        </p:grpSpPr>
        <p:sp>
          <p:nvSpPr>
            <p:cNvPr id="328" name="Shape 328"/>
            <p:cNvSpPr/>
            <p:nvPr/>
          </p:nvSpPr>
          <p:spPr>
            <a:xfrm>
              <a:off x="4058400" y="1414676"/>
              <a:ext cx="843000" cy="8127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29" name="Shape 329"/>
            <p:cNvPicPr preferRelativeResize="0"/>
            <p:nvPr/>
          </p:nvPicPr>
          <p:blipFill rotWithShape="1">
            <a:blip r:embed="rId3">
              <a:alphaModFix amt="50000"/>
            </a:blip>
            <a:srcRect b="0" l="30260" r="0" t="23931"/>
            <a:stretch/>
          </p:blipFill>
          <p:spPr>
            <a:xfrm rot="1319165">
              <a:off x="4269675" y="1534676"/>
              <a:ext cx="420445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Shape 330"/>
          <p:cNvGrpSpPr/>
          <p:nvPr/>
        </p:nvGrpSpPr>
        <p:grpSpPr>
          <a:xfrm>
            <a:off x="2759175" y="2314576"/>
            <a:ext cx="843000" cy="812700"/>
            <a:chOff x="4058400" y="1414676"/>
            <a:chExt cx="843000" cy="812700"/>
          </a:xfrm>
        </p:grpSpPr>
        <p:sp>
          <p:nvSpPr>
            <p:cNvPr id="331" name="Shape 331"/>
            <p:cNvSpPr/>
            <p:nvPr/>
          </p:nvSpPr>
          <p:spPr>
            <a:xfrm>
              <a:off x="4058400" y="1414676"/>
              <a:ext cx="843000" cy="812700"/>
            </a:xfrm>
            <a:prstGeom prst="ellipse">
              <a:avLst/>
            </a:prstGeom>
            <a:solidFill>
              <a:srgbClr val="FFFFFF"/>
            </a:solidFill>
            <a:ln cap="flat" cmpd="sng" w="2857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332" name="Shape 332"/>
            <p:cNvPicPr preferRelativeResize="0"/>
            <p:nvPr/>
          </p:nvPicPr>
          <p:blipFill rotWithShape="1">
            <a:blip r:embed="rId3">
              <a:alphaModFix amt="50000"/>
            </a:blip>
            <a:srcRect b="0" l="30260" r="0" t="23931"/>
            <a:stretch/>
          </p:blipFill>
          <p:spPr>
            <a:xfrm rot="1319165">
              <a:off x="4269675" y="1534676"/>
              <a:ext cx="420445" cy="57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3" name="Shape 333"/>
          <p:cNvPicPr preferRelativeResize="0"/>
          <p:nvPr/>
        </p:nvPicPr>
        <p:blipFill rotWithShape="1">
          <a:blip r:embed="rId4">
            <a:alphaModFix amt="20000"/>
          </a:blip>
          <a:srcRect b="0" l="0" r="50997" t="0"/>
          <a:stretch/>
        </p:blipFill>
        <p:spPr>
          <a:xfrm>
            <a:off x="3602175" y="2034975"/>
            <a:ext cx="1697850" cy="1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Ants to Fuel Assemblies...</a:t>
            </a:r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152475"/>
            <a:ext cx="56307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1800"/>
              <a:t>Order matters!</a:t>
            </a:r>
            <a:br>
              <a:rPr lang="en" sz="1800"/>
            </a:br>
            <a:r>
              <a:rPr lang="en" sz="1800"/>
              <a:t>Ex.) Moving between high and low-flux rods</a:t>
            </a:r>
          </a:p>
          <a:p>
            <a:pPr indent="-342900" lvl="0" marL="457200" rtl="0">
              <a:spcBef>
                <a:spcPts val="100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1800"/>
              <a:t>Local heuristic depends on burnup calculation → nonlinear problem</a:t>
            </a:r>
          </a:p>
          <a:p>
            <a:pPr indent="-342900" lvl="0" marL="457200">
              <a:spcBef>
                <a:spcPts val="1000"/>
              </a:spcBef>
              <a:spcAft>
                <a:spcPts val="1000"/>
              </a:spcAft>
              <a:buSzPct val="100000"/>
              <a:buAutoNum type="arabicPeriod"/>
            </a:pPr>
            <a:r>
              <a:rPr lang="en" sz="1800"/>
              <a:t>FAs can move; cities can’t</a:t>
            </a:r>
          </a:p>
        </p:txBody>
      </p:sp>
      <p:sp>
        <p:nvSpPr>
          <p:cNvPr id="341" name="Shape 341"/>
          <p:cNvSpPr txBox="1"/>
          <p:nvPr>
            <p:ph idx="3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A. Menesses, “Artificial Intelligence Methods Applied to the In-Core Nuclear Fuel Management Optimization,” </a:t>
            </a:r>
          </a:p>
        </p:txBody>
      </p:sp>
      <p:pic>
        <p:nvPicPr>
          <p:cNvPr id="342" name="Shape 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172" y="1064213"/>
            <a:ext cx="2644125" cy="359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Shape 343"/>
          <p:cNvCxnSpPr/>
          <p:nvPr/>
        </p:nvCxnSpPr>
        <p:spPr>
          <a:xfrm rot="10800000">
            <a:off x="6466675" y="1839200"/>
            <a:ext cx="16800" cy="2538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4" name="Shape 344"/>
          <p:cNvCxnSpPr/>
          <p:nvPr/>
        </p:nvCxnSpPr>
        <p:spPr>
          <a:xfrm>
            <a:off x="7007800" y="1872625"/>
            <a:ext cx="1572900" cy="1523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5" name="Shape 345"/>
          <p:cNvCxnSpPr/>
          <p:nvPr/>
        </p:nvCxnSpPr>
        <p:spPr>
          <a:xfrm rot="10800000">
            <a:off x="7540475" y="2871475"/>
            <a:ext cx="0" cy="1023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6" name="Shape 346"/>
          <p:cNvCxnSpPr/>
          <p:nvPr/>
        </p:nvCxnSpPr>
        <p:spPr>
          <a:xfrm>
            <a:off x="6999500" y="2363675"/>
            <a:ext cx="0" cy="20226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7" name="Shape 347"/>
          <p:cNvCxnSpPr/>
          <p:nvPr/>
        </p:nvCxnSpPr>
        <p:spPr>
          <a:xfrm>
            <a:off x="8056475" y="3387375"/>
            <a:ext cx="0" cy="4995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8" name="Shape 348"/>
          <p:cNvCxnSpPr/>
          <p:nvPr/>
        </p:nvCxnSpPr>
        <p:spPr>
          <a:xfrm flipH="1" rot="10800000">
            <a:off x="6516775" y="1855900"/>
            <a:ext cx="449400" cy="84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49" name="Shape 349"/>
          <p:cNvCxnSpPr/>
          <p:nvPr/>
        </p:nvCxnSpPr>
        <p:spPr>
          <a:xfrm rot="10800000">
            <a:off x="8114650" y="3404025"/>
            <a:ext cx="3996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0" name="Shape 350"/>
          <p:cNvCxnSpPr/>
          <p:nvPr/>
        </p:nvCxnSpPr>
        <p:spPr>
          <a:xfrm rot="10800000">
            <a:off x="7040975" y="2430150"/>
            <a:ext cx="499500" cy="4329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51" name="Shape 351"/>
          <p:cNvCxnSpPr/>
          <p:nvPr/>
        </p:nvCxnSpPr>
        <p:spPr>
          <a:xfrm rot="10800000">
            <a:off x="7565375" y="3928375"/>
            <a:ext cx="491100" cy="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Heuristics</a:t>
            </a:r>
          </a:p>
        </p:txBody>
      </p:sp>
      <p:sp>
        <p:nvSpPr>
          <p:cNvPr id="357" name="Shape 35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“Any approach to problem solving or learning that employs a practical method not guaranteed to be optimal, but sufficient for immediate goals.”</a:t>
            </a: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AutoNum type="arabicPeriod"/>
            </a:pPr>
            <a:r>
              <a:rPr lang="en"/>
              <a:t>Leveling Heuristic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</a:t>
            </a:r>
            <a:r>
              <a:rPr lang="en"/>
              <a:t>osition FAs to maintain local average burnup closest to global value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i="1" lang="en"/>
              <a:t>Q(i)</a:t>
            </a:r>
            <a:r>
              <a:rPr lang="en"/>
              <a:t> = burnup of </a:t>
            </a:r>
            <a:r>
              <a:rPr i="1" lang="en"/>
              <a:t>i</a:t>
            </a:r>
            <a:r>
              <a:rPr baseline="30000" i="1" lang="en"/>
              <a:t>th</a:t>
            </a:r>
            <a:r>
              <a:rPr lang="en"/>
              <a:t> FA</a:t>
            </a:r>
          </a:p>
          <a:p>
            <a:pPr lvl="0">
              <a:spcBef>
                <a:spcPts val="0"/>
              </a:spcBef>
              <a:buNone/>
            </a:pPr>
            <a:r>
              <a:rPr i="1" lang="en"/>
              <a:t>N</a:t>
            </a:r>
            <a:r>
              <a:rPr lang="en"/>
              <a:t> = total number of FAs</a:t>
            </a:r>
          </a:p>
        </p:txBody>
      </p:sp>
      <p:sp>
        <p:nvSpPr>
          <p:cNvPr id="365" name="Shape 3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6" name="Shape 366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odeCogsEqn.gif"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8850" y="1933575"/>
            <a:ext cx="4686300" cy="127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Shape 368"/>
          <p:cNvCxnSpPr>
            <a:endCxn id="367" idx="2"/>
          </p:cNvCxnSpPr>
          <p:nvPr/>
        </p:nvCxnSpPr>
        <p:spPr>
          <a:xfrm flipH="1" rot="10800000">
            <a:off x="3953400" y="3209925"/>
            <a:ext cx="618600" cy="41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69" name="Shape 369"/>
          <p:cNvCxnSpPr/>
          <p:nvPr/>
        </p:nvCxnSpPr>
        <p:spPr>
          <a:xfrm rot="10800000">
            <a:off x="6461150" y="3209925"/>
            <a:ext cx="618600" cy="410400"/>
          </a:xfrm>
          <a:prstGeom prst="straightConnector1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0" name="Shape 370"/>
          <p:cNvSpPr txBox="1"/>
          <p:nvPr/>
        </p:nvSpPr>
        <p:spPr>
          <a:xfrm>
            <a:off x="3135000" y="3579096"/>
            <a:ext cx="22554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Average burnup between current and next FA</a:t>
            </a:r>
          </a:p>
        </p:txBody>
      </p:sp>
      <p:sp>
        <p:nvSpPr>
          <p:cNvPr id="371" name="Shape 371"/>
          <p:cNvSpPr txBox="1"/>
          <p:nvPr/>
        </p:nvSpPr>
        <p:spPr>
          <a:xfrm>
            <a:off x="6029600" y="3579096"/>
            <a:ext cx="14817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Average burnup for core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Load Pattern Optimization Techniques</a:t>
            </a:r>
          </a:p>
        </p:txBody>
      </p:sp>
      <p:pic>
        <p:nvPicPr>
          <p:cNvPr descr="annealing.jpg"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6213" y="1371600"/>
            <a:ext cx="3012824" cy="10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375074" y="1594125"/>
            <a:ext cx="450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Simulated Annealing</a:t>
            </a:r>
          </a:p>
        </p:txBody>
      </p:sp>
      <p:pic>
        <p:nvPicPr>
          <p:cNvPr descr="evolution.jpg"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6207" y="2449082"/>
            <a:ext cx="3012824" cy="119246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75074" y="2765700"/>
            <a:ext cx="450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Genetic Algorithm</a:t>
            </a:r>
          </a:p>
        </p:txBody>
      </p:sp>
      <p:pic>
        <p:nvPicPr>
          <p:cNvPr descr="colony.jpg" id="80" name="Shape 80"/>
          <p:cNvPicPr preferRelativeResize="0"/>
          <p:nvPr/>
        </p:nvPicPr>
        <p:blipFill rotWithShape="1">
          <a:blip r:embed="rId5">
            <a:alphaModFix/>
          </a:blip>
          <a:srcRect b="21774" l="0" r="0" t="14854"/>
          <a:stretch/>
        </p:blipFill>
        <p:spPr>
          <a:xfrm>
            <a:off x="4993238" y="3714756"/>
            <a:ext cx="3012825" cy="10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/>
        </p:nvSpPr>
        <p:spPr>
          <a:xfrm>
            <a:off x="396142" y="3937275"/>
            <a:ext cx="450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Ant Colony Simulation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2.	Global Heuristic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73900" y="1361725"/>
            <a:ext cx="8520600" cy="82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No local heuristic.  </a:t>
            </a:r>
            <a:r>
              <a:rPr lang="en"/>
              <a:t>The ants have no “visibility” and the outcome of the optimization is based entirely on the ant’s decisions based on pheromone levels.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8" name="Shape 3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79" name="Shape 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464238"/>
            <a:ext cx="759142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5075" y="4316800"/>
            <a:ext cx="828675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2.	Global Heuristic</a:t>
            </a:r>
          </a:p>
        </p:txBody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373900" y="1361725"/>
            <a:ext cx="8520600" cy="829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No local heuristic.  </a:t>
            </a:r>
            <a:r>
              <a:rPr lang="en"/>
              <a:t>The ants have no “visibility” and the outcome of the optimization is based entirely on the ant’s decisions based on pheromone levels.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88" name="Shape 3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675" y="2768675"/>
            <a:ext cx="61150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3" name="Shape 393"/>
          <p:cNvCxnSpPr/>
          <p:nvPr/>
        </p:nvCxnSpPr>
        <p:spPr>
          <a:xfrm>
            <a:off x="8614150" y="4051425"/>
            <a:ext cx="770100" cy="5103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4" name="Shape 394"/>
          <p:cNvCxnSpPr/>
          <p:nvPr/>
        </p:nvCxnSpPr>
        <p:spPr>
          <a:xfrm>
            <a:off x="5504650" y="4085400"/>
            <a:ext cx="679200" cy="476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5" name="Shape 395"/>
          <p:cNvCxnSpPr/>
          <p:nvPr/>
        </p:nvCxnSpPr>
        <p:spPr>
          <a:xfrm>
            <a:off x="8613350" y="3027275"/>
            <a:ext cx="902100" cy="15447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6" name="Shape 396"/>
          <p:cNvCxnSpPr/>
          <p:nvPr/>
        </p:nvCxnSpPr>
        <p:spPr>
          <a:xfrm>
            <a:off x="8660350" y="3079116"/>
            <a:ext cx="1019100" cy="7689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7" name="Shape 397"/>
          <p:cNvCxnSpPr>
            <a:endCxn id="398" idx="1"/>
          </p:cNvCxnSpPr>
          <p:nvPr/>
        </p:nvCxnSpPr>
        <p:spPr>
          <a:xfrm>
            <a:off x="2335650" y="3079150"/>
            <a:ext cx="990000" cy="758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99" name="Shape 399"/>
          <p:cNvCxnSpPr/>
          <p:nvPr/>
        </p:nvCxnSpPr>
        <p:spPr>
          <a:xfrm>
            <a:off x="2315025" y="3027275"/>
            <a:ext cx="1010100" cy="15345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0" name="Shape 400"/>
          <p:cNvCxnSpPr>
            <a:endCxn id="401" idx="1"/>
          </p:cNvCxnSpPr>
          <p:nvPr/>
        </p:nvCxnSpPr>
        <p:spPr>
          <a:xfrm>
            <a:off x="5565550" y="3071625"/>
            <a:ext cx="761100" cy="7764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02" name="Shape 402"/>
          <p:cNvCxnSpPr/>
          <p:nvPr/>
        </p:nvCxnSpPr>
        <p:spPr>
          <a:xfrm>
            <a:off x="5575600" y="3081800"/>
            <a:ext cx="729900" cy="1490100"/>
          </a:xfrm>
          <a:prstGeom prst="straightConnector1">
            <a:avLst/>
          </a:prstGeom>
          <a:noFill/>
          <a:ln cap="flat" cmpd="sng" w="38100">
            <a:solidFill>
              <a:srgbClr val="CCCCCC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3" name="Shape 4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3.	Parasite Heuristic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540300" y="1000075"/>
            <a:ext cx="8293800" cy="97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Again,              and ants rely only on pheromone levels when making decisions…</a:t>
            </a:r>
          </a:p>
          <a:p>
            <a:pPr lvl="0" rtl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"/>
              <a:t>   ...but only for the first 50 generations (tours).</a:t>
            </a:r>
          </a:p>
          <a:p>
            <a:pPr lvl="0" rtl="0" algn="r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82438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2250" y="1138175"/>
            <a:ext cx="594075" cy="2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>
            <p:ph idx="1" type="body"/>
          </p:nvPr>
        </p:nvSpPr>
        <p:spPr>
          <a:xfrm>
            <a:off x="324650" y="2524425"/>
            <a:ext cx="2035500" cy="5697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FE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 = 0</a:t>
            </a: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311700" y="4569375"/>
            <a:ext cx="8690400" cy="3936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Solution</a:t>
            </a:r>
            <a:r>
              <a:rPr lang="en" sz="2400">
                <a:solidFill>
                  <a:srgbClr val="666666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//////</a:t>
            </a:r>
          </a:p>
        </p:txBody>
      </p:sp>
      <p:sp>
        <p:nvSpPr>
          <p:cNvPr id="409" name="Shape 409"/>
          <p:cNvSpPr txBox="1"/>
          <p:nvPr>
            <p:ph idx="1" type="body"/>
          </p:nvPr>
        </p:nvSpPr>
        <p:spPr>
          <a:xfrm>
            <a:off x="324650" y="2040150"/>
            <a:ext cx="2035500" cy="3759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chivo Narrow"/>
                <a:ea typeface="Archivo Narrow"/>
                <a:cs typeface="Archivo Narrow"/>
                <a:sym typeface="Archivo Narrow"/>
              </a:rPr>
              <a:t>t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= 0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325650" y="2542075"/>
            <a:ext cx="2280300" cy="5697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FE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50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 = 0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3325650" y="3552700"/>
            <a:ext cx="2280300" cy="5697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HE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50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 = F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50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</a:t>
            </a:r>
          </a:p>
        </p:txBody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3325650" y="2051336"/>
            <a:ext cx="2035500" cy="3759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chivo Narrow"/>
                <a:ea typeface="Archivo Narrow"/>
                <a:cs typeface="Archivo Narrow"/>
                <a:sym typeface="Archivo Narrow"/>
              </a:rPr>
              <a:t>t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= 50</a:t>
            </a:r>
          </a:p>
        </p:txBody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326650" y="2552550"/>
            <a:ext cx="2361300" cy="5697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FE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100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 = 0</a:t>
            </a:r>
          </a:p>
        </p:txBody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326650" y="3563175"/>
            <a:ext cx="2361300" cy="569700"/>
          </a:xfrm>
          <a:prstGeom prst="rect">
            <a:avLst/>
          </a:prstGeom>
          <a:solidFill>
            <a:srgbClr val="666666"/>
          </a:solidFill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HE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100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 = F</a:t>
            </a:r>
            <a:r>
              <a:rPr baseline="-25000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100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(</a:t>
            </a:r>
            <a:r>
              <a:rPr i="1"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r,s</a:t>
            </a:r>
            <a:r>
              <a:rPr lang="en" sz="24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)</a:t>
            </a:r>
          </a:p>
        </p:txBody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326650" y="2057975"/>
            <a:ext cx="2035500" cy="375900"/>
          </a:xfrm>
          <a:prstGeom prst="rect">
            <a:avLst/>
          </a:prstGeom>
          <a:noFill/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Archivo Narrow"/>
                <a:ea typeface="Archivo Narrow"/>
                <a:cs typeface="Archivo Narrow"/>
                <a:sym typeface="Archivo Narrow"/>
              </a:rPr>
              <a:t>t </a:t>
            </a:r>
            <a:r>
              <a:rPr lang="en">
                <a:latin typeface="Archivo Narrow"/>
                <a:ea typeface="Archivo Narrow"/>
                <a:cs typeface="Archivo Narrow"/>
                <a:sym typeface="Archivo Narrow"/>
              </a:rPr>
              <a:t>= 100</a:t>
            </a:r>
          </a:p>
        </p:txBody>
      </p:sp>
      <p:sp>
        <p:nvSpPr>
          <p:cNvPr id="414" name="Shape 414"/>
          <p:cNvSpPr/>
          <p:nvPr/>
        </p:nvSpPr>
        <p:spPr>
          <a:xfrm>
            <a:off x="8916425" y="2809550"/>
            <a:ext cx="1109100" cy="174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420" name="Shape 4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Complete case:	200 ants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Simplified case:	  20 ants</a:t>
            </a:r>
          </a:p>
        </p:txBody>
      </p:sp>
      <p:sp>
        <p:nvSpPr>
          <p:cNvPr id="422" name="Shape 422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29" name="Shape 429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430" name="Shape 4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Shape 431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33" name="Shape 433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437" name="Shape 4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Shape 438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40" name="Shape 440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Shape 442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443" name="Shape 4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Shape 444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45" name="Shape 445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Shape 448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449" name="Shape 4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0" name="Shape 450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54" name="Shape 454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461" name="Shape 461"/>
          <p:cNvGrpSpPr/>
          <p:nvPr/>
        </p:nvGrpSpPr>
        <p:grpSpPr>
          <a:xfrm>
            <a:off x="4905401" y="2717847"/>
            <a:ext cx="4060700" cy="2403987"/>
            <a:chOff x="4960453" y="2652850"/>
            <a:chExt cx="4060700" cy="2403987"/>
          </a:xfrm>
        </p:grpSpPr>
        <p:pic>
          <p:nvPicPr>
            <p:cNvPr id="462" name="Shape 4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453" y="2652850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Shape 463"/>
            <p:cNvSpPr/>
            <p:nvPr/>
          </p:nvSpPr>
          <p:spPr>
            <a:xfrm>
              <a:off x="7981178" y="363779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8034800" y="345767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5" name="Shape 465"/>
            <p:cNvSpPr/>
            <p:nvPr/>
          </p:nvSpPr>
          <p:spPr>
            <a:xfrm>
              <a:off x="6449251" y="3582465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6" name="Shape 466"/>
            <p:cNvSpPr/>
            <p:nvPr/>
          </p:nvSpPr>
          <p:spPr>
            <a:xfrm>
              <a:off x="7332421" y="3714001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67" name="Shape 467"/>
            <p:cNvSpPr/>
            <p:nvPr/>
          </p:nvSpPr>
          <p:spPr>
            <a:xfrm>
              <a:off x="5402475" y="29209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Shape 468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469" name="Shape 4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Shape 470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Shape 474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475" name="Shape 4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Shape 476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0" name="Shape 480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481" name="Shape 48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Shape 482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86" name="Shape 486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Shape 487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488" name="Shape 48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Shape 489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491" name="Shape 491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4" name="Shape 494"/>
          <p:cNvSpPr txBox="1"/>
          <p:nvPr/>
        </p:nvSpPr>
        <p:spPr>
          <a:xfrm>
            <a:off x="4618500" y="0"/>
            <a:ext cx="4525500" cy="51435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Average values for</a:t>
            </a:r>
            <a:b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all trials of each heuristic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01" name="Shape 501"/>
          <p:cNvGrpSpPr/>
          <p:nvPr/>
        </p:nvGrpSpPr>
        <p:grpSpPr>
          <a:xfrm>
            <a:off x="4905401" y="2717847"/>
            <a:ext cx="4060700" cy="2403987"/>
            <a:chOff x="4960453" y="2652850"/>
            <a:chExt cx="4060700" cy="2403987"/>
          </a:xfrm>
        </p:grpSpPr>
        <p:pic>
          <p:nvPicPr>
            <p:cNvPr id="502" name="Shape 5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453" y="2652850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Shape 503"/>
            <p:cNvSpPr/>
            <p:nvPr/>
          </p:nvSpPr>
          <p:spPr>
            <a:xfrm>
              <a:off x="7981178" y="363779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8034800" y="345767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6449251" y="3582465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7332421" y="3714001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07" name="Shape 507"/>
            <p:cNvSpPr/>
            <p:nvPr/>
          </p:nvSpPr>
          <p:spPr>
            <a:xfrm>
              <a:off x="5402475" y="29209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Shape 508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509" name="Shape 5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0" name="Shape 510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12" name="Shape 512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Shape 514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515" name="Shape 5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Shape 516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17" name="Shape 517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0" name="Shape 520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521" name="Shape 5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2" name="Shape 522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26" name="Shape 526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27" name="Shape 527"/>
          <p:cNvSpPr txBox="1"/>
          <p:nvPr/>
        </p:nvSpPr>
        <p:spPr>
          <a:xfrm>
            <a:off x="-8700" y="-25"/>
            <a:ext cx="4525500" cy="51435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Best values</a:t>
            </a:r>
            <a:b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of each heuristic</a:t>
            </a:r>
          </a:p>
        </p:txBody>
      </p:sp>
      <p:cxnSp>
        <p:nvCxnSpPr>
          <p:cNvPr id="528" name="Shape 528"/>
          <p:cNvCxnSpPr/>
          <p:nvPr/>
        </p:nvCxnSpPr>
        <p:spPr>
          <a:xfrm>
            <a:off x="4952025" y="3855450"/>
            <a:ext cx="0" cy="435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529" name="Shape 529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530" name="Shape 5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Shape 531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2" name="Shape 532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33" name="Shape 533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4" name="Shape 534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5" name="Shape 535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1" name="Shape 5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42" name="Shape 542"/>
          <p:cNvGrpSpPr/>
          <p:nvPr/>
        </p:nvGrpSpPr>
        <p:grpSpPr>
          <a:xfrm>
            <a:off x="4905401" y="2717847"/>
            <a:ext cx="4060700" cy="2403987"/>
            <a:chOff x="4960453" y="2652850"/>
            <a:chExt cx="4060700" cy="2403987"/>
          </a:xfrm>
        </p:grpSpPr>
        <p:pic>
          <p:nvPicPr>
            <p:cNvPr id="543" name="Shape 5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453" y="2652850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4" name="Shape 544"/>
            <p:cNvSpPr/>
            <p:nvPr/>
          </p:nvSpPr>
          <p:spPr>
            <a:xfrm>
              <a:off x="7981178" y="363779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8034800" y="345767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449251" y="3582465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7332421" y="3714001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5402475" y="29209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550" name="Shape 5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1" name="Shape 551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53" name="Shape 553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Shape 555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556" name="Shape 5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7" name="Shape 557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58" name="Shape 558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1" name="Shape 561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562" name="Shape 5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3" name="Shape 563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67" name="Shape 567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569" name="Shape 5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Shape 570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1" name="Shape 571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72" name="Shape 572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3" name="Shape 573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5" name="Shape 575"/>
          <p:cNvSpPr txBox="1"/>
          <p:nvPr/>
        </p:nvSpPr>
        <p:spPr>
          <a:xfrm>
            <a:off x="-4350" y="2576100"/>
            <a:ext cx="9152700" cy="25674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Boron concentration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vs. generation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Archivo Narrow"/>
              <a:ea typeface="Archivo Narrow"/>
              <a:cs typeface="Archivo Narrow"/>
              <a:sym typeface="Archivo Narro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582" name="Shape 582"/>
          <p:cNvGrpSpPr/>
          <p:nvPr/>
        </p:nvGrpSpPr>
        <p:grpSpPr>
          <a:xfrm>
            <a:off x="4905401" y="2717847"/>
            <a:ext cx="4060700" cy="2403987"/>
            <a:chOff x="4960453" y="2652850"/>
            <a:chExt cx="4060700" cy="2403987"/>
          </a:xfrm>
        </p:grpSpPr>
        <p:pic>
          <p:nvPicPr>
            <p:cNvPr id="583" name="Shape 5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453" y="2652850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Shape 584"/>
            <p:cNvSpPr/>
            <p:nvPr/>
          </p:nvSpPr>
          <p:spPr>
            <a:xfrm>
              <a:off x="7981178" y="363779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8034800" y="345767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6449251" y="3582465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7332421" y="3714001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5402475" y="29209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9" name="Shape 589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590" name="Shape 59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1" name="Shape 591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595" name="Shape 595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Shape 596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597" name="Shape 5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8" name="Shape 598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9" name="Shape 599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00" name="Shape 600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03" name="Shape 603"/>
          <p:cNvSpPr txBox="1"/>
          <p:nvPr/>
        </p:nvSpPr>
        <p:spPr>
          <a:xfrm>
            <a:off x="-4350" y="2576100"/>
            <a:ext cx="9152700" cy="25674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Boron concentration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vs. generation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Result nearest the top left corner is best</a:t>
            </a:r>
          </a:p>
        </p:txBody>
      </p:sp>
      <p:grpSp>
        <p:nvGrpSpPr>
          <p:cNvPr id="604" name="Shape 604"/>
          <p:cNvGrpSpPr/>
          <p:nvPr/>
        </p:nvGrpSpPr>
        <p:grpSpPr>
          <a:xfrm>
            <a:off x="4905402" y="32291"/>
            <a:ext cx="4060699" cy="2367401"/>
            <a:chOff x="4905402" y="32291"/>
            <a:chExt cx="4060699" cy="2367401"/>
          </a:xfrm>
        </p:grpSpPr>
        <p:pic>
          <p:nvPicPr>
            <p:cNvPr id="605" name="Shape 6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5402" y="32291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6" name="Shape 606"/>
            <p:cNvSpPr/>
            <p:nvPr/>
          </p:nvSpPr>
          <p:spPr>
            <a:xfrm>
              <a:off x="6604543" y="809667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7" name="Shape 607"/>
            <p:cNvSpPr/>
            <p:nvPr/>
          </p:nvSpPr>
          <p:spPr>
            <a:xfrm>
              <a:off x="5835864" y="150348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08" name="Shape 608"/>
            <p:cNvSpPr/>
            <p:nvPr/>
          </p:nvSpPr>
          <p:spPr>
            <a:xfrm>
              <a:off x="8628983" y="124273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645002" y="134745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0" name="Shape 610"/>
          <p:cNvGrpSpPr/>
          <p:nvPr/>
        </p:nvGrpSpPr>
        <p:grpSpPr>
          <a:xfrm>
            <a:off x="177899" y="21666"/>
            <a:ext cx="4060700" cy="2388651"/>
            <a:chOff x="177899" y="21666"/>
            <a:chExt cx="4060700" cy="2388651"/>
          </a:xfrm>
        </p:grpSpPr>
        <p:pic>
          <p:nvPicPr>
            <p:cNvPr id="611" name="Shape 6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899" y="21666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2" name="Shape 612"/>
            <p:cNvSpPr/>
            <p:nvPr/>
          </p:nvSpPr>
          <p:spPr>
            <a:xfrm>
              <a:off x="1772673" y="739935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13" name="Shape 613"/>
            <p:cNvSpPr/>
            <p:nvPr/>
          </p:nvSpPr>
          <p:spPr>
            <a:xfrm>
              <a:off x="1983749" y="25950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4" name="Shape 614"/>
            <p:cNvSpPr/>
            <p:nvPr/>
          </p:nvSpPr>
          <p:spPr>
            <a:xfrm>
              <a:off x="1668954" y="306035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2424337" y="1316806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22" name="Shape 622"/>
          <p:cNvGrpSpPr/>
          <p:nvPr/>
        </p:nvGrpSpPr>
        <p:grpSpPr>
          <a:xfrm>
            <a:off x="4905401" y="2717847"/>
            <a:ext cx="4060700" cy="2403987"/>
            <a:chOff x="4960453" y="2652850"/>
            <a:chExt cx="4060700" cy="2403987"/>
          </a:xfrm>
        </p:grpSpPr>
        <p:pic>
          <p:nvPicPr>
            <p:cNvPr id="623" name="Shape 6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60453" y="2652850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Shape 624"/>
            <p:cNvSpPr/>
            <p:nvPr/>
          </p:nvSpPr>
          <p:spPr>
            <a:xfrm>
              <a:off x="7981178" y="363779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8034800" y="345767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449251" y="3582465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7332421" y="3714001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28" name="Shape 628"/>
            <p:cNvSpPr/>
            <p:nvPr/>
          </p:nvSpPr>
          <p:spPr>
            <a:xfrm>
              <a:off x="5402475" y="29209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9" name="Shape 629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630" name="Shape 6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Shape 631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33" name="Shape 633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Shape 635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636" name="Shape 6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7" name="Shape 637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38" name="Shape 638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1" name="Shape 641"/>
          <p:cNvGrpSpPr/>
          <p:nvPr/>
        </p:nvGrpSpPr>
        <p:grpSpPr>
          <a:xfrm>
            <a:off x="177898" y="2717847"/>
            <a:ext cx="4060700" cy="2403987"/>
            <a:chOff x="227922" y="2739512"/>
            <a:chExt cx="4060700" cy="2403987"/>
          </a:xfrm>
        </p:grpSpPr>
        <p:pic>
          <p:nvPicPr>
            <p:cNvPr id="642" name="Shape 6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7922" y="2739512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Shape 643"/>
            <p:cNvSpPr/>
            <p:nvPr/>
          </p:nvSpPr>
          <p:spPr>
            <a:xfrm>
              <a:off x="3247668" y="372783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3300863" y="3546329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1715338" y="3675907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2604424" y="3808032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47" name="Shape 647"/>
            <p:cNvSpPr/>
            <p:nvPr/>
          </p:nvSpPr>
          <p:spPr>
            <a:xfrm>
              <a:off x="673325" y="3014534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Shape 648"/>
          <p:cNvSpPr txBox="1"/>
          <p:nvPr/>
        </p:nvSpPr>
        <p:spPr>
          <a:xfrm>
            <a:off x="-4350" y="0"/>
            <a:ext cx="9152700" cy="25674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Average power</a:t>
            </a:r>
            <a:b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vs. b</a:t>
            </a: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oron concentration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pSp>
        <p:nvGrpSpPr>
          <p:cNvPr id="649" name="Shape 649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pic>
          <p:nvPicPr>
            <p:cNvPr descr="Screen Shot 2017-10-13 at 3.15.20 PM.png" id="650" name="Shape 6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Shape 651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53" name="Shape 653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1C232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" name="Shape 87"/>
          <p:cNvSpPr txBox="1"/>
          <p:nvPr>
            <p:ph idx="2" type="body"/>
          </p:nvPr>
        </p:nvSpPr>
        <p:spPr>
          <a:xfrm>
            <a:off x="311700" y="4568875"/>
            <a:ext cx="8293800" cy="447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Kropackzek and Turinsky, “In-core nuclear fuel management optimization for pressurized water reactors utilizing simulated annealing,” </a:t>
            </a:r>
            <a:r>
              <a:rPr i="1" lang="en"/>
              <a:t>Nucl. Tech.,</a:t>
            </a:r>
            <a:r>
              <a:rPr lang="en"/>
              <a:t> 95 (9) 1991.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Westinghouse, “ShuffleWorks® System: Enhanced EPRI Core Shuffler,” (http://www.westinghousenuclear.com/Portals/0/operating%20plant%20services/fuel/fuel%20engineering%20services/NS-ES-0009%20ShuffleWorks.pdf).</a:t>
            </a:r>
          </a:p>
        </p:txBody>
      </p:sp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Simulated Annealing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6330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400"/>
              <a:t>Where it’s used:</a:t>
            </a:r>
          </a:p>
          <a:p>
            <a:pPr indent="-317500" lvl="0" marL="457200">
              <a:spcBef>
                <a:spcPts val="0"/>
              </a:spcBef>
              <a:buSzPct val="100000"/>
              <a:buChar char="-"/>
            </a:pPr>
            <a:r>
              <a:rPr lang="en" sz="1400"/>
              <a:t>FORMOSA (Fuel Optimization for Reloads: Multiple Objectives by Simulated Annealing) Code</a:t>
            </a:r>
            <a:r>
              <a:rPr baseline="30000" lang="en" sz="1400"/>
              <a:t>1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Westinghouse’s </a:t>
            </a:r>
            <a:r>
              <a:rPr lang="en" sz="1400"/>
              <a:t>ShuffleWorks</a:t>
            </a:r>
            <a:r>
              <a:rPr baseline="30000" lang="en" sz="1400"/>
              <a:t>®</a:t>
            </a:r>
            <a:r>
              <a:rPr lang="en" sz="1400"/>
              <a:t> software</a:t>
            </a:r>
            <a:r>
              <a:rPr baseline="30000" lang="en" sz="1400"/>
              <a:t>2</a:t>
            </a:r>
            <a:r>
              <a:rPr lang="en" sz="1400"/>
              <a:t> to reduce refueling time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400"/>
              <a:t>How it works:</a:t>
            </a:r>
            <a:r>
              <a:rPr lang="en" sz="1400"/>
              <a:t> Acceptance probability function describes the probability of making the transition from the current state to another state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" sz="1400"/>
              <a:t>Probability of achieving optimal result increases with annealing time</a:t>
            </a:r>
          </a:p>
        </p:txBody>
      </p:sp>
      <p:pic>
        <p:nvPicPr>
          <p:cNvPr descr="sim-anneal.jpg"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1600" y="1017725"/>
            <a:ext cx="2190700" cy="21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6658250" y="3270875"/>
            <a:ext cx="21906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Ex: Pixels rearranged to minimize potential energy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662" name="Shape 662"/>
          <p:cNvGrpSpPr/>
          <p:nvPr/>
        </p:nvGrpSpPr>
        <p:grpSpPr>
          <a:xfrm>
            <a:off x="4905402" y="32291"/>
            <a:ext cx="4060699" cy="2367401"/>
            <a:chOff x="4922500" y="0"/>
            <a:chExt cx="4060699" cy="2367401"/>
          </a:xfrm>
        </p:grpSpPr>
        <p:pic>
          <p:nvPicPr>
            <p:cNvPr id="663" name="Shape 6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22500" y="0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4" name="Shape 664"/>
            <p:cNvSpPr/>
            <p:nvPr/>
          </p:nvSpPr>
          <p:spPr>
            <a:xfrm>
              <a:off x="6621641" y="777376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5852961" y="118057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66" name="Shape 666"/>
            <p:cNvSpPr/>
            <p:nvPr/>
          </p:nvSpPr>
          <p:spPr>
            <a:xfrm>
              <a:off x="8646080" y="91982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662100" y="10245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Shape 668"/>
          <p:cNvGrpSpPr/>
          <p:nvPr/>
        </p:nvGrpSpPr>
        <p:grpSpPr>
          <a:xfrm>
            <a:off x="177899" y="21666"/>
            <a:ext cx="4060700" cy="2388651"/>
            <a:chOff x="200025" y="0"/>
            <a:chExt cx="4060700" cy="2388651"/>
          </a:xfrm>
        </p:grpSpPr>
        <p:pic>
          <p:nvPicPr>
            <p:cNvPr id="669" name="Shape 6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025" y="0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0" name="Shape 670"/>
            <p:cNvSpPr/>
            <p:nvPr/>
          </p:nvSpPr>
          <p:spPr>
            <a:xfrm>
              <a:off x="1794799" y="718269"/>
              <a:ext cx="124800" cy="93600"/>
            </a:xfrm>
            <a:prstGeom prst="ellipse">
              <a:avLst/>
            </a:prstGeom>
            <a:solidFill>
              <a:srgbClr val="674EA7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71" name="Shape 671"/>
            <p:cNvSpPr/>
            <p:nvPr/>
          </p:nvSpPr>
          <p:spPr>
            <a:xfrm>
              <a:off x="2005875" y="237842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1691080" y="284369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6AA84F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2446464" y="1295140"/>
              <a:ext cx="124800" cy="93600"/>
            </a:xfrm>
            <a:prstGeom prst="rect">
              <a:avLst/>
            </a:prstGeom>
            <a:solidFill>
              <a:srgbClr val="A64D7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Shape 674"/>
          <p:cNvGrpSpPr/>
          <p:nvPr/>
        </p:nvGrpSpPr>
        <p:grpSpPr>
          <a:xfrm>
            <a:off x="177898" y="2717847"/>
            <a:ext cx="4060700" cy="2403987"/>
            <a:chOff x="177898" y="2717847"/>
            <a:chExt cx="4060700" cy="2403987"/>
          </a:xfrm>
        </p:grpSpPr>
        <p:pic>
          <p:nvPicPr>
            <p:cNvPr id="675" name="Shape 6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7898" y="2717847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Shape 676"/>
            <p:cNvSpPr/>
            <p:nvPr/>
          </p:nvSpPr>
          <p:spPr>
            <a:xfrm>
              <a:off x="3197644" y="3706167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3250839" y="352466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1665314" y="3654242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2554400" y="3786367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80" name="Shape 680"/>
            <p:cNvSpPr/>
            <p:nvPr/>
          </p:nvSpPr>
          <p:spPr>
            <a:xfrm>
              <a:off x="623301" y="2992869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Shape 681"/>
          <p:cNvSpPr txBox="1"/>
          <p:nvPr/>
        </p:nvSpPr>
        <p:spPr>
          <a:xfrm>
            <a:off x="-4350" y="0"/>
            <a:ext cx="9152700" cy="25674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Average power</a:t>
            </a:r>
            <a:b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</a:b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vs. boron concentration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Result nearest the bottom right corner is best</a:t>
            </a:r>
          </a:p>
        </p:txBody>
      </p:sp>
      <p:grpSp>
        <p:nvGrpSpPr>
          <p:cNvPr id="682" name="Shape 682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grpSp>
          <p:nvGrpSpPr>
            <p:cNvPr id="683" name="Shape 683"/>
            <p:cNvGrpSpPr/>
            <p:nvPr/>
          </p:nvGrpSpPr>
          <p:grpSpPr>
            <a:xfrm>
              <a:off x="4905401" y="2717847"/>
              <a:ext cx="4060700" cy="2403987"/>
              <a:chOff x="4905401" y="2717847"/>
              <a:chExt cx="4060700" cy="2403987"/>
            </a:xfrm>
          </p:grpSpPr>
          <p:pic>
            <p:nvPicPr>
              <p:cNvPr id="684" name="Shape 6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05401" y="2717847"/>
                <a:ext cx="4060700" cy="240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5" name="Shape 685"/>
              <p:cNvSpPr/>
              <p:nvPr/>
            </p:nvSpPr>
            <p:spPr>
              <a:xfrm>
                <a:off x="7926126" y="3702789"/>
                <a:ext cx="144300" cy="93600"/>
              </a:xfrm>
              <a:prstGeom prst="triangle">
                <a:avLst>
                  <a:gd fmla="val 50000" name="adj"/>
                </a:avLst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Shape 686"/>
              <p:cNvSpPr/>
              <p:nvPr/>
            </p:nvSpPr>
            <p:spPr>
              <a:xfrm>
                <a:off x="7979748" y="3522676"/>
                <a:ext cx="166500" cy="124800"/>
              </a:xfrm>
              <a:prstGeom prst="diamond">
                <a:avLst/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Shape 687"/>
              <p:cNvSpPr/>
              <p:nvPr/>
            </p:nvSpPr>
            <p:spPr>
              <a:xfrm>
                <a:off x="6394199" y="3647462"/>
                <a:ext cx="124800" cy="936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Shape 688"/>
              <p:cNvSpPr/>
              <p:nvPr/>
            </p:nvSpPr>
            <p:spPr>
              <a:xfrm>
                <a:off x="7277369" y="3778998"/>
                <a:ext cx="124800" cy="93600"/>
              </a:xfrm>
              <a:prstGeom prst="ellipse">
                <a:avLst/>
              </a:prstGeom>
              <a:solidFill>
                <a:srgbClr val="D9D2E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FF9900"/>
                  </a:solidFill>
                </a:endParaRPr>
              </a:p>
            </p:txBody>
          </p:sp>
          <p:sp>
            <p:nvSpPr>
              <p:cNvPr id="689" name="Shape 689"/>
              <p:cNvSpPr/>
              <p:nvPr/>
            </p:nvSpPr>
            <p:spPr>
              <a:xfrm>
                <a:off x="5347423" y="2985931"/>
                <a:ext cx="144300" cy="93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FFF2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Screen Shot 2017-10-13 at 3.15.20 PM.png" id="690" name="Shape 69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Shape 691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2" name="Shape 692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693" name="Shape 693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01" name="Shape 701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02" name="Shape 702"/>
          <p:cNvGrpSpPr/>
          <p:nvPr/>
        </p:nvGrpSpPr>
        <p:grpSpPr>
          <a:xfrm>
            <a:off x="177898" y="2717847"/>
            <a:ext cx="4060700" cy="2403987"/>
            <a:chOff x="177898" y="2717847"/>
            <a:chExt cx="4060700" cy="2403987"/>
          </a:xfrm>
        </p:grpSpPr>
        <p:pic>
          <p:nvPicPr>
            <p:cNvPr id="703" name="Shape 7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7898" y="2717847"/>
              <a:ext cx="4060700" cy="24039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Shape 704"/>
            <p:cNvSpPr/>
            <p:nvPr/>
          </p:nvSpPr>
          <p:spPr>
            <a:xfrm>
              <a:off x="3197644" y="3706167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5" name="Shape 705"/>
            <p:cNvSpPr/>
            <p:nvPr/>
          </p:nvSpPr>
          <p:spPr>
            <a:xfrm>
              <a:off x="3250839" y="3524664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1665314" y="3654242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2554400" y="3786367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623301" y="2992869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>
            <a:off x="4905400" y="2696650"/>
            <a:ext cx="4060701" cy="2446384"/>
            <a:chOff x="4905400" y="2696650"/>
            <a:chExt cx="4060701" cy="2446384"/>
          </a:xfrm>
        </p:grpSpPr>
        <p:grpSp>
          <p:nvGrpSpPr>
            <p:cNvPr id="710" name="Shape 710"/>
            <p:cNvGrpSpPr/>
            <p:nvPr/>
          </p:nvGrpSpPr>
          <p:grpSpPr>
            <a:xfrm>
              <a:off x="4905401" y="2717847"/>
              <a:ext cx="4060700" cy="2403987"/>
              <a:chOff x="4905401" y="2717847"/>
              <a:chExt cx="4060700" cy="2403987"/>
            </a:xfrm>
          </p:grpSpPr>
          <p:pic>
            <p:nvPicPr>
              <p:cNvPr id="711" name="Shape 71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4905401" y="2717847"/>
                <a:ext cx="4060700" cy="240398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12" name="Shape 712"/>
              <p:cNvSpPr/>
              <p:nvPr/>
            </p:nvSpPr>
            <p:spPr>
              <a:xfrm>
                <a:off x="7926126" y="3702789"/>
                <a:ext cx="144300" cy="93600"/>
              </a:xfrm>
              <a:prstGeom prst="triangle">
                <a:avLst>
                  <a:gd fmla="val 50000" name="adj"/>
                </a:avLst>
              </a:prstGeom>
              <a:solidFill>
                <a:srgbClr val="6AA84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Shape 713"/>
              <p:cNvSpPr/>
              <p:nvPr/>
            </p:nvSpPr>
            <p:spPr>
              <a:xfrm>
                <a:off x="7979748" y="3522676"/>
                <a:ext cx="166500" cy="124800"/>
              </a:xfrm>
              <a:prstGeom prst="diamond">
                <a:avLst/>
              </a:prstGeom>
              <a:solidFill>
                <a:srgbClr val="CFE2F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Shape 714"/>
              <p:cNvSpPr/>
              <p:nvPr/>
            </p:nvSpPr>
            <p:spPr>
              <a:xfrm>
                <a:off x="6394199" y="3647462"/>
                <a:ext cx="124800" cy="93600"/>
              </a:xfrm>
              <a:prstGeom prst="rect">
                <a:avLst/>
              </a:prstGeom>
              <a:solidFill>
                <a:srgbClr val="EAD1D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Shape 715"/>
              <p:cNvSpPr/>
              <p:nvPr/>
            </p:nvSpPr>
            <p:spPr>
              <a:xfrm>
                <a:off x="7277369" y="3778998"/>
                <a:ext cx="124800" cy="93600"/>
              </a:xfrm>
              <a:prstGeom prst="ellipse">
                <a:avLst/>
              </a:prstGeom>
              <a:solidFill>
                <a:srgbClr val="D9D2E9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t/>
                </a:r>
                <a:endParaRPr>
                  <a:solidFill>
                    <a:srgbClr val="FF9900"/>
                  </a:solidFill>
                </a:endParaRPr>
              </a:p>
            </p:txBody>
          </p:sp>
          <p:sp>
            <p:nvSpPr>
              <p:cNvPr id="716" name="Shape 716"/>
              <p:cNvSpPr/>
              <p:nvPr/>
            </p:nvSpPr>
            <p:spPr>
              <a:xfrm>
                <a:off x="5347423" y="2985931"/>
                <a:ext cx="144300" cy="93600"/>
              </a:xfrm>
              <a:prstGeom prst="star5">
                <a:avLst>
                  <a:gd fmla="val 19098" name="adj"/>
                  <a:gd fmla="val 105146" name="hf"/>
                  <a:gd fmla="val 110557" name="vf"/>
                </a:avLst>
              </a:prstGeom>
              <a:solidFill>
                <a:srgbClr val="FFF2C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Screen Shot 2017-10-13 at 3.15.20 PM.png" id="717" name="Shape 7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05400" y="2696650"/>
              <a:ext cx="4060701" cy="24463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8" name="Shape 718"/>
            <p:cNvSpPr/>
            <p:nvPr/>
          </p:nvSpPr>
          <p:spPr>
            <a:xfrm>
              <a:off x="8568851" y="3275564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8578594" y="3111044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8557748" y="312057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7474824" y="4393012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5423623" y="3062131"/>
              <a:ext cx="144300" cy="93600"/>
            </a:xfrm>
            <a:prstGeom prst="star5">
              <a:avLst>
                <a:gd fmla="val 19098" name="adj"/>
                <a:gd fmla="val 105146" name="hf"/>
                <a:gd fmla="val 110557" name="vf"/>
              </a:avLst>
            </a:prstGeom>
            <a:solidFill>
              <a:srgbClr val="FFF2C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Shape 723"/>
          <p:cNvGrpSpPr/>
          <p:nvPr/>
        </p:nvGrpSpPr>
        <p:grpSpPr>
          <a:xfrm>
            <a:off x="4905402" y="32291"/>
            <a:ext cx="4060699" cy="2367401"/>
            <a:chOff x="4905402" y="32291"/>
            <a:chExt cx="4060699" cy="2367401"/>
          </a:xfrm>
        </p:grpSpPr>
        <p:pic>
          <p:nvPicPr>
            <p:cNvPr id="724" name="Shape 7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905402" y="32291"/>
              <a:ext cx="4060699" cy="23674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Shape 725"/>
            <p:cNvSpPr/>
            <p:nvPr/>
          </p:nvSpPr>
          <p:spPr>
            <a:xfrm>
              <a:off x="6604543" y="809667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5835864" y="150348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727" name="Shape 727"/>
            <p:cNvSpPr/>
            <p:nvPr/>
          </p:nvSpPr>
          <p:spPr>
            <a:xfrm>
              <a:off x="8628983" y="124273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645002" y="134745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Shape 729"/>
          <p:cNvGrpSpPr/>
          <p:nvPr/>
        </p:nvGrpSpPr>
        <p:grpSpPr>
          <a:xfrm>
            <a:off x="177899" y="21666"/>
            <a:ext cx="4060700" cy="2388651"/>
            <a:chOff x="177899" y="21666"/>
            <a:chExt cx="4060700" cy="2388651"/>
          </a:xfrm>
        </p:grpSpPr>
        <p:pic>
          <p:nvPicPr>
            <p:cNvPr id="730" name="Shape 7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77899" y="21666"/>
              <a:ext cx="4060700" cy="2388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1" name="Shape 731"/>
            <p:cNvSpPr/>
            <p:nvPr/>
          </p:nvSpPr>
          <p:spPr>
            <a:xfrm>
              <a:off x="1772673" y="739935"/>
              <a:ext cx="124800" cy="93600"/>
            </a:xfrm>
            <a:prstGeom prst="ellipse">
              <a:avLst/>
            </a:prstGeom>
            <a:solidFill>
              <a:srgbClr val="D9D2E9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rgbClr val="FF9900"/>
                </a:solidFill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1983749" y="259508"/>
              <a:ext cx="166500" cy="124800"/>
            </a:xfrm>
            <a:prstGeom prst="diamond">
              <a:avLst/>
            </a:prstGeom>
            <a:solidFill>
              <a:srgbClr val="3D85C6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1668954" y="306035"/>
              <a:ext cx="144300" cy="93600"/>
            </a:xfrm>
            <a:prstGeom prst="triangle">
              <a:avLst>
                <a:gd fmla="val 50000" name="adj"/>
              </a:avLst>
            </a:prstGeom>
            <a:solidFill>
              <a:srgbClr val="D9EAD3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2424337" y="1316806"/>
              <a:ext cx="124800" cy="93600"/>
            </a:xfrm>
            <a:prstGeom prst="rect">
              <a:avLst/>
            </a:prstGeom>
            <a:solidFill>
              <a:srgbClr val="EAD1DC"/>
            </a:solidFill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35" name="Shape 735"/>
          <p:cNvSpPr txBox="1"/>
          <p:nvPr/>
        </p:nvSpPr>
        <p:spPr>
          <a:xfrm>
            <a:off x="0" y="2241000"/>
            <a:ext cx="9144000" cy="661500"/>
          </a:xfrm>
          <a:prstGeom prst="rect">
            <a:avLst/>
          </a:prstGeom>
          <a:solidFill>
            <a:srgbClr val="FFFFFF">
              <a:alpha val="8667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000">
                <a:latin typeface="Archivo Narrow"/>
                <a:ea typeface="Archivo Narrow"/>
                <a:cs typeface="Archivo Narrow"/>
                <a:sym typeface="Archivo Narrow"/>
              </a:rPr>
              <a:t>Complete global method is best?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cn.jpg" id="740" name="Shape 740"/>
          <p:cNvPicPr preferRelativeResize="0"/>
          <p:nvPr/>
        </p:nvPicPr>
        <p:blipFill rotWithShape="1">
          <a:blip r:embed="rId3">
            <a:alphaModFix/>
          </a:blip>
          <a:srcRect b="15021" l="0" r="0" t="6866"/>
          <a:stretch/>
        </p:blipFill>
        <p:spPr>
          <a:xfrm>
            <a:off x="0" y="2679950"/>
            <a:ext cx="9144000" cy="24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Shape 7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Resende Nuclear Fuel Factory</a:t>
            </a:r>
            <a:r>
              <a:rPr baseline="30000" lang="en"/>
              <a:t>1</a:t>
            </a:r>
          </a:p>
        </p:txBody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2002		Enrichment facility “opened”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78571"/>
              <a:buFont typeface="Arial"/>
              <a:buNone/>
            </a:pPr>
            <a:r>
              <a:rPr lang="en" sz="1400"/>
              <a:t>2004		IAEA proposes change in fuel rods used in Angra 1+2 (UO2 → UO2-Gd2U3)</a:t>
            </a:r>
            <a:r>
              <a:rPr baseline="30000" lang="en" sz="1400"/>
              <a:t>2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2009		Operating license granted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400"/>
              <a:t>2016		UO2 export to Argentina began</a:t>
            </a:r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b="1"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44" name="Shape 744"/>
          <p:cNvSpPr txBox="1"/>
          <p:nvPr>
            <p:ph idx="2" type="body"/>
          </p:nvPr>
        </p:nvSpPr>
        <p:spPr>
          <a:xfrm>
            <a:off x="320023" y="4671548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Resende enrichment and nuclear fuel plant, Rio de Janeiro,” (</a:t>
            </a:r>
            <a:r>
              <a:rPr lang="en" u="sng">
                <a:solidFill>
                  <a:srgbClr val="000000"/>
                </a:solidFill>
                <a:hlinkClick r:id="rId4"/>
              </a:rPr>
              <a:t>http://www.wise-uranium.org/eproj.html#RESENDEENR</a:t>
            </a:r>
            <a:r>
              <a:rPr lang="en">
                <a:solidFill>
                  <a:srgbClr val="000000"/>
                </a:solidFill>
              </a:rPr>
              <a:t>).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A. Abe, “Critical loading configurations of the IPEN/MB-01 reactor with UO2-Gd2O3 burnable poison rods,” INAC 2009.</a:t>
            </a:r>
          </a:p>
        </p:txBody>
      </p:sp>
      <p:sp>
        <p:nvSpPr>
          <p:cNvPr id="745" name="Shape 745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Resende enrichment and nuclear fuel plant, Rio de Janeiro,” (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http://www.wise-uranium.org/eproj.html#RESENDEENR</a:t>
            </a:r>
            <a:r>
              <a:rPr lang="en">
                <a:solidFill>
                  <a:srgbClr val="FFFFFF"/>
                </a:solidFill>
              </a:rPr>
              <a:t>).</a:t>
            </a:r>
          </a:p>
          <a:p>
            <a:pPr indent="-228600" lvl="0" marL="457200" rtl="0">
              <a:spcBef>
                <a:spcPts val="0"/>
              </a:spcBef>
              <a:buClr>
                <a:srgbClr val="FFFFFF"/>
              </a:buClr>
            </a:pPr>
            <a:r>
              <a:rPr lang="en">
                <a:solidFill>
                  <a:srgbClr val="FFFFFF"/>
                </a:solidFill>
              </a:rPr>
              <a:t>A. Abe, “Critical loading configurations of the IPEN/MB-01 reactor with UO2-Gd2O3 burnable poison rods,” INAC 2009.</a:t>
            </a:r>
          </a:p>
        </p:txBody>
      </p:sp>
      <p:pic>
        <p:nvPicPr>
          <p:cNvPr descr="inb_logo.png" id="746" name="Shape 7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16341" y="0"/>
            <a:ext cx="1727649" cy="12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Most recent work</a:t>
            </a:r>
          </a:p>
        </p:txBody>
      </p:sp>
      <p:sp>
        <p:nvSpPr>
          <p:cNvPr id="752" name="Shape 7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04347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>
                <a:solidFill>
                  <a:srgbClr val="505050"/>
                </a:solidFill>
              </a:rPr>
              <a:t>Anderson Alvarenga de Moura Meneses, et al., “Application of metaheuristics to Loading Pattern Optimization problems based on the IAEA-3D and BIBLIS-2D data,” Annals of Nuclear Energy, 111 (Jan 2018).</a:t>
            </a:r>
          </a:p>
          <a:p>
            <a:pPr indent="-228600" lvl="0" marL="457200" rtl="0">
              <a:lnSpc>
                <a:spcPct val="104347"/>
              </a:lnSpc>
              <a:spcBef>
                <a:spcPts val="1000"/>
              </a:spcBef>
              <a:spcAft>
                <a:spcPts val="500"/>
              </a:spcAft>
              <a:buClr>
                <a:srgbClr val="505050"/>
              </a:buClr>
              <a:buChar char="-"/>
            </a:pPr>
            <a:r>
              <a:rPr lang="en">
                <a:solidFill>
                  <a:srgbClr val="505050"/>
                </a:solidFill>
              </a:rPr>
              <a:t>Loading Pattern Optimization (LPO)</a:t>
            </a:r>
          </a:p>
          <a:p>
            <a:pPr indent="-342900" lvl="1" marL="914400" rtl="0">
              <a:lnSpc>
                <a:spcPct val="104347"/>
              </a:lnSpc>
              <a:spcBef>
                <a:spcPts val="0"/>
              </a:spcBef>
              <a:spcAft>
                <a:spcPts val="500"/>
              </a:spcAft>
              <a:buClr>
                <a:srgbClr val="505050"/>
              </a:buClr>
              <a:buSzPct val="100000"/>
              <a:buChar char="-"/>
            </a:pPr>
            <a:r>
              <a:rPr lang="en" sz="1800">
                <a:solidFill>
                  <a:srgbClr val="505050"/>
                </a:solidFill>
              </a:rPr>
              <a:t>Cycle length</a:t>
            </a:r>
          </a:p>
          <a:p>
            <a:pPr indent="-342900" lvl="1" marL="914400" rtl="0">
              <a:lnSpc>
                <a:spcPct val="104347"/>
              </a:lnSpc>
              <a:spcBef>
                <a:spcPts val="0"/>
              </a:spcBef>
              <a:spcAft>
                <a:spcPts val="500"/>
              </a:spcAft>
              <a:buClr>
                <a:srgbClr val="505050"/>
              </a:buClr>
              <a:buSzPct val="100000"/>
              <a:buChar char="-"/>
            </a:pPr>
            <a:r>
              <a:rPr i="1" lang="en" sz="1800">
                <a:solidFill>
                  <a:srgbClr val="505050"/>
                </a:solidFill>
              </a:rPr>
              <a:t>Keff</a:t>
            </a:r>
          </a:p>
          <a:p>
            <a:pPr indent="-342900" lvl="1" marL="914400" rtl="0">
              <a:lnSpc>
                <a:spcPct val="104347"/>
              </a:lnSpc>
              <a:spcBef>
                <a:spcPts val="0"/>
              </a:spcBef>
              <a:spcAft>
                <a:spcPts val="500"/>
              </a:spcAft>
              <a:buClr>
                <a:srgbClr val="505050"/>
              </a:buClr>
              <a:buSzPct val="100000"/>
              <a:buChar char="-"/>
            </a:pPr>
            <a:r>
              <a:rPr lang="en" sz="1800">
                <a:solidFill>
                  <a:srgbClr val="505050"/>
                </a:solidFill>
              </a:rPr>
              <a:t>Power peaking factor</a:t>
            </a:r>
          </a:p>
          <a:p>
            <a:pPr indent="-228600" lvl="0" marL="457200" rtl="0">
              <a:lnSpc>
                <a:spcPct val="104347"/>
              </a:lnSpc>
              <a:spcBef>
                <a:spcPts val="1000"/>
              </a:spcBef>
              <a:spcAft>
                <a:spcPts val="500"/>
              </a:spcAft>
              <a:buClr>
                <a:srgbClr val="505050"/>
              </a:buClr>
              <a:buChar char="-"/>
            </a:pPr>
            <a:r>
              <a:rPr lang="en">
                <a:solidFill>
                  <a:srgbClr val="505050"/>
                </a:solidFill>
              </a:rPr>
              <a:t>“Bee colony network”</a:t>
            </a:r>
          </a:p>
        </p:txBody>
      </p:sp>
      <p:sp>
        <p:nvSpPr>
          <p:cNvPr id="753" name="Shape 7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4" name="Shape 754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0" name="Shape 760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1" name="Shape 7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Other interest</a:t>
            </a:r>
          </a:p>
        </p:txBody>
      </p:sp>
      <p:sp>
        <p:nvSpPr>
          <p:cNvPr id="762" name="Shape 7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Currently used: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Westinghouse ShuffleWorks</a:t>
            </a:r>
            <a:r>
              <a:rPr baseline="30000" lang="en"/>
              <a:t>®</a:t>
            </a:r>
            <a:r>
              <a:rPr lang="en"/>
              <a:t> code (simulated annealing)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Studsvik XIMAGE/SIMAN-PWR software with</a:t>
            </a:r>
            <a:br>
              <a:rPr lang="en"/>
            </a:br>
            <a:r>
              <a:rPr lang="en"/>
              <a:t>graphical user interface (simulated annealing)</a:t>
            </a:r>
          </a:p>
          <a:p>
            <a:pPr lvl="0">
              <a:spcBef>
                <a:spcPts val="0"/>
              </a:spcBef>
              <a:buNone/>
            </a:pPr>
            <a:r>
              <a:rPr b="1" lang="en"/>
              <a:t>Research area of interest: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Tractebel</a:t>
            </a:r>
            <a:r>
              <a:rPr lang="en"/>
              <a:t> (Belgian company) developing load pattern optimization technology (simulated annealing and genetic algorithms)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Research looking at genetic algorithms for VVER</a:t>
            </a:r>
          </a:p>
        </p:txBody>
      </p:sp>
      <p:pic>
        <p:nvPicPr>
          <p:cNvPr descr="Screen Shot 2017-10-13 at 2.42.14 PM.png" id="763" name="Shape 7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0730" y="330725"/>
            <a:ext cx="2413275" cy="267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hape 7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69" name="Shape 769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ngra1.jpg" id="770" name="Shape 770"/>
          <p:cNvPicPr preferRelativeResize="0"/>
          <p:nvPr/>
        </p:nvPicPr>
        <p:blipFill rotWithShape="1">
          <a:blip r:embed="rId3">
            <a:alphaModFix/>
          </a:blip>
          <a:srcRect b="10354" l="0" r="0" t="0"/>
          <a:stretch/>
        </p:blipFill>
        <p:spPr>
          <a:xfrm>
            <a:off x="828451" y="-54100"/>
            <a:ext cx="7487099" cy="52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t_happy_running.png" id="771" name="Shape 771"/>
          <p:cNvPicPr preferRelativeResize="0"/>
          <p:nvPr/>
        </p:nvPicPr>
        <p:blipFill rotWithShape="1">
          <a:blip r:embed="rId4">
            <a:alphaModFix/>
          </a:blip>
          <a:srcRect b="14610" l="0" r="0" t="0"/>
          <a:stretch/>
        </p:blipFill>
        <p:spPr>
          <a:xfrm rot="-1237859">
            <a:off x="3128393" y="1010979"/>
            <a:ext cx="1194383" cy="977062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Shape 772"/>
          <p:cNvSpPr txBox="1"/>
          <p:nvPr/>
        </p:nvSpPr>
        <p:spPr>
          <a:xfrm>
            <a:off x="2158356" y="4093831"/>
            <a:ext cx="57789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4800">
                <a:latin typeface="Archivo Narrow"/>
                <a:ea typeface="Archivo Narrow"/>
                <a:cs typeface="Archivo Narrow"/>
                <a:sym typeface="Archivo Narrow"/>
              </a:rPr>
              <a:t>Comments/questions?</a:t>
            </a:r>
          </a:p>
        </p:txBody>
      </p:sp>
      <p:sp>
        <p:nvSpPr>
          <p:cNvPr id="773" name="Shape 773"/>
          <p:cNvSpPr txBox="1"/>
          <p:nvPr/>
        </p:nvSpPr>
        <p:spPr>
          <a:xfrm>
            <a:off x="2140950" y="4076425"/>
            <a:ext cx="5778900" cy="9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b="1" lang="en" sz="4800">
                <a:solidFill>
                  <a:srgbClr val="FFFFFF"/>
                </a:solidFill>
                <a:latin typeface="Archivo Narrow"/>
                <a:ea typeface="Archivo Narrow"/>
                <a:cs typeface="Archivo Narrow"/>
                <a:sym typeface="Archivo Narrow"/>
              </a:rPr>
              <a:t>Comments/questions?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311700" y="4568875"/>
            <a:ext cx="8293800" cy="447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...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Simulated Annealing</a:t>
            </a:r>
          </a:p>
        </p:txBody>
      </p:sp>
      <p:pic>
        <p:nvPicPr>
          <p:cNvPr descr="SA.gif"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50" y="1429550"/>
            <a:ext cx="7094375" cy="2284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Genetic Algorithm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400"/>
              <a:t>Where it’s used: </a:t>
            </a:r>
            <a:r>
              <a:rPr lang="en" sz="1400"/>
              <a:t>CIGARO (Code Independent Genetic Algorithm Reactor System) code</a:t>
            </a:r>
            <a:r>
              <a:rPr baseline="30000" lang="en" sz="1400"/>
              <a:t>1</a:t>
            </a:r>
          </a:p>
          <a:p>
            <a:pPr lvl="0">
              <a:spcBef>
                <a:spcPts val="0"/>
              </a:spcBef>
              <a:buNone/>
            </a:pPr>
            <a:r>
              <a:rPr b="1" lang="en" sz="1400"/>
              <a:t>How it works:</a:t>
            </a:r>
            <a:r>
              <a:rPr baseline="30000" lang="en" sz="1400"/>
              <a:t>2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M.D. Dechaine and M.A. Feltus, “Nuclear Fuel Management optimization using generic algorithms,” </a:t>
            </a:r>
            <a:r>
              <a:rPr i="1" lang="en"/>
              <a:t>Nucl. Tech.</a:t>
            </a:r>
            <a:r>
              <a:rPr lang="en"/>
              <a:t>, 3 (1995).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MathWorks, “Genetic algorithms,” </a:t>
            </a:r>
            <a:r>
              <a:rPr lang="en"/>
              <a:t>https://www.mathworks.com/discovery/genetic-algorithm.html).</a:t>
            </a:r>
          </a:p>
        </p:txBody>
      </p:sp>
      <p:graphicFrame>
        <p:nvGraphicFramePr>
          <p:cNvPr id="108" name="Shape 108"/>
          <p:cNvGraphicFramePr/>
          <p:nvPr/>
        </p:nvGraphicFramePr>
        <p:xfrm>
          <a:off x="661200" y="208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{5087160D-ABA7-4C11-9591-CA8F8F95134C}</a:tableStyleId>
              </a:tblPr>
              <a:tblGrid>
                <a:gridCol w="3910800"/>
                <a:gridCol w="39108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Classical Algorithm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Genetic Algorithm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0B539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Single point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at each iteration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351C75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Sequence of points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→ optimal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741B4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Deterministic calculation</a:t>
                      </a:r>
                      <a:br>
                        <a:rPr b="1"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 select next point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0B5394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Population of points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at each iteration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351C75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Best point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→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 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optimal</a:t>
                      </a:r>
                    </a:p>
                    <a:p>
                      <a:pPr indent="-228600" lvl="0" marL="457200" rtl="0">
                        <a:spcBef>
                          <a:spcPts val="0"/>
                        </a:spcBef>
                        <a:spcAft>
                          <a:spcPts val="1000"/>
                        </a:spcAft>
                        <a:buClr>
                          <a:schemeClr val="dk2"/>
                        </a:buClr>
                        <a:buFont typeface="Georgia"/>
                        <a:buChar char="-"/>
                      </a:pPr>
                      <a:r>
                        <a:rPr b="1" lang="en">
                          <a:solidFill>
                            <a:srgbClr val="741B47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Random number generator</a:t>
                      </a:r>
                      <a:b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</a:br>
                      <a:r>
                        <a:rPr lang="en">
                          <a:solidFill>
                            <a:schemeClr val="dk2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to select next population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angra1.jpg" id="115" name="Shape 115"/>
          <p:cNvPicPr preferRelativeResize="0"/>
          <p:nvPr/>
        </p:nvPicPr>
        <p:blipFill rotWithShape="1">
          <a:blip r:embed="rId3">
            <a:alphaModFix/>
          </a:blip>
          <a:srcRect b="10354" l="0" r="0" t="0"/>
          <a:stretch/>
        </p:blipFill>
        <p:spPr>
          <a:xfrm>
            <a:off x="828451" y="-54100"/>
            <a:ext cx="7487099" cy="525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nt_happy_running.png" id="116" name="Shape 116"/>
          <p:cNvPicPr preferRelativeResize="0"/>
          <p:nvPr/>
        </p:nvPicPr>
        <p:blipFill rotWithShape="1">
          <a:blip r:embed="rId4">
            <a:alphaModFix/>
          </a:blip>
          <a:srcRect b="14610" l="0" r="0" t="0"/>
          <a:stretch/>
        </p:blipFill>
        <p:spPr>
          <a:xfrm rot="-1237859">
            <a:off x="3128393" y="1010979"/>
            <a:ext cx="1194383" cy="97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2286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Given a set of cities</a:t>
            </a:r>
            <a:r>
              <a:rPr lang="en"/>
              <a:t>...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Starting from an initial city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Visit all cities in shortest possible distance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Return to original city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Solutions: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Test every possible tour through the cities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Problem is NP-Hard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For </a:t>
            </a:r>
            <a:r>
              <a:rPr i="1" lang="en"/>
              <a:t>N</a:t>
            </a:r>
            <a:r>
              <a:rPr lang="en"/>
              <a:t> cities, there are </a:t>
            </a:r>
            <a:r>
              <a:rPr i="1" lang="en"/>
              <a:t>N</a:t>
            </a:r>
            <a:r>
              <a:rPr lang="en"/>
              <a:t>!</a:t>
            </a:r>
            <a:r>
              <a:rPr i="1" lang="en"/>
              <a:t> </a:t>
            </a:r>
            <a:r>
              <a:rPr lang="en"/>
              <a:t>combinations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3" name="Shape 123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Traveling Salesman Problem (TSP)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600" y="1435663"/>
            <a:ext cx="4304386" cy="2833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Traveling “Ant” Problem 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Instead, s</a:t>
            </a:r>
            <a:r>
              <a:rPr lang="en"/>
              <a:t>olve using </a:t>
            </a:r>
            <a:r>
              <a:rPr b="1" lang="en">
                <a:solidFill>
                  <a:srgbClr val="674EA7"/>
                </a:solidFill>
              </a:rPr>
              <a:t>biomimicry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Ant colony system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Artificial bee colony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Not necessary to cover the entire parameter space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Ants find food &amp; return to nest without exploring (or even seeing) their entire environment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Eventually find the shortest route without a sense of direction, sight, or memory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  <a:p>
            <a:pPr lvl="0" rtl="0">
              <a:spcBef>
                <a:spcPts val="0"/>
              </a:spcBef>
              <a:buNone/>
            </a:pPr>
            <a:r>
              <a:rPr lang="en"/>
              <a:t>First published by</a:t>
            </a:r>
            <a:r>
              <a:rPr i="1" lang="en"/>
              <a:t> </a:t>
            </a:r>
            <a:r>
              <a:rPr lang="en"/>
              <a:t>Marco Dorigo, Vittorio Maniezzo and Alberto Coloni in 1996.</a:t>
            </a: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" name="Shape 132"/>
          <p:cNvSpPr txBox="1"/>
          <p:nvPr>
            <p:ph idx="3" type="body"/>
          </p:nvPr>
        </p:nvSpPr>
        <p:spPr>
          <a:xfrm>
            <a:off x="311700" y="4663225"/>
            <a:ext cx="8293800" cy="353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Dorigo, M., Maniezzo, V., Coloni, A. “Ant System: Optimization by a Colony of Cooperating Agents.” </a:t>
            </a:r>
            <a:r>
              <a:rPr i="1" lang="en"/>
              <a:t>IEEE Transactions on Systems, Man, and Cybernetics–Part B.</a:t>
            </a:r>
            <a:r>
              <a:rPr lang="en"/>
              <a:t> 1996.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